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65" r:id="rId3"/>
    <p:sldId id="312" r:id="rId4"/>
    <p:sldId id="267" r:id="rId5"/>
    <p:sldId id="291" r:id="rId6"/>
    <p:sldId id="298" r:id="rId7"/>
    <p:sldId id="270" r:id="rId8"/>
    <p:sldId id="271" r:id="rId9"/>
    <p:sldId id="299" r:id="rId10"/>
    <p:sldId id="300" r:id="rId11"/>
    <p:sldId id="301" r:id="rId12"/>
    <p:sldId id="302" r:id="rId13"/>
    <p:sldId id="283" r:id="rId14"/>
    <p:sldId id="303" r:id="rId15"/>
    <p:sldId id="305" r:id="rId16"/>
    <p:sldId id="304" r:id="rId17"/>
    <p:sldId id="309" r:id="rId18"/>
    <p:sldId id="307" r:id="rId19"/>
    <p:sldId id="284" r:id="rId20"/>
    <p:sldId id="310" r:id="rId21"/>
    <p:sldId id="311" r:id="rId22"/>
    <p:sldId id="308" r:id="rId23"/>
    <p:sldId id="286" r:id="rId24"/>
    <p:sldId id="292" r:id="rId25"/>
    <p:sldId id="293" r:id="rId26"/>
    <p:sldId id="297" r:id="rId27"/>
    <p:sldId id="31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8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9ABC8-C9F7-402B-9B0B-B5C0530FF74C}" type="datetimeFigureOut">
              <a:rPr lang="en-US" smtClean="0"/>
              <a:t>5/20/2016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4D410-115B-4C15-B448-43AFF753736D}" type="slidenum">
              <a:rPr lang="en-US" smtClean="0"/>
              <a:t>‹#›</a:t>
            </a:fld>
            <a:endParaRPr lang="en-US"/>
          </a:p>
        </p:txBody>
      </p:sp>
    </p:spTree>
    <p:extLst>
      <p:ext uri="{BB962C8B-B14F-4D97-AF65-F5344CB8AC3E}">
        <p14:creationId xmlns:p14="http://schemas.microsoft.com/office/powerpoint/2010/main" val="96118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66F399D-6FA4-4DAB-AAB6-0AAF5421FD63}" type="slidenum">
              <a:rPr lang="en-GB"/>
              <a:pPr/>
              <a:t>1</a:t>
            </a:fld>
            <a:endParaRPr lang="en-GB"/>
          </a:p>
        </p:txBody>
      </p:sp>
      <p:sp>
        <p:nvSpPr>
          <p:cNvPr id="73729" name="Rectangle 1"/>
          <p:cNvSpPr txBox="1">
            <a:spLocks noGrp="1" noRot="1" noChangeAspect="1" noChangeArrowheads="1"/>
          </p:cNvSpPr>
          <p:nvPr>
            <p:ph type="sldImg"/>
          </p:nvPr>
        </p:nvSpPr>
        <p:spPr bwMode="auto">
          <a:xfrm>
            <a:off x="1184275" y="696913"/>
            <a:ext cx="4654550" cy="3490912"/>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702630" y="4422141"/>
            <a:ext cx="5617843" cy="4191324"/>
          </a:xfrm>
          <a:prstGeom prst="rect">
            <a:avLst/>
          </a:prstGeom>
          <a:noFill/>
          <a:ln>
            <a:round/>
            <a:headEnd/>
            <a:tailEnd/>
          </a:ln>
        </p:spPr>
        <p:txBody>
          <a:bodyPr wrap="none" lIns="93316" tIns="46658" rIns="93316" bIns="46658" anchor="ctr"/>
          <a:lstStyle/>
          <a:p>
            <a:endParaRPr lang="en-US"/>
          </a:p>
        </p:txBody>
      </p:sp>
    </p:spTree>
    <p:extLst>
      <p:ext uri="{BB962C8B-B14F-4D97-AF65-F5344CB8AC3E}">
        <p14:creationId xmlns:p14="http://schemas.microsoft.com/office/powerpoint/2010/main" val="416262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11BE3C3C-F021-44C0-B5E3-7DF0CFEC55F7}" type="slidenum">
              <a:rPr lang="en-GB"/>
              <a:pPr/>
              <a:t>‹#›</a:t>
            </a:fld>
            <a:endParaRPr lang="en-GB"/>
          </a:p>
        </p:txBody>
      </p:sp>
    </p:spTree>
    <p:extLst>
      <p:ext uri="{BB962C8B-B14F-4D97-AF65-F5344CB8AC3E}">
        <p14:creationId xmlns:p14="http://schemas.microsoft.com/office/powerpoint/2010/main" val="99529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0600CDF-B0B9-42A5-98A5-9249B978AC5E}" type="slidenum">
              <a:rPr lang="en-GB"/>
              <a:pPr/>
              <a:t>‹#›</a:t>
            </a:fld>
            <a:endParaRPr lang="en-GB"/>
          </a:p>
        </p:txBody>
      </p:sp>
    </p:spTree>
    <p:extLst>
      <p:ext uri="{BB962C8B-B14F-4D97-AF65-F5344CB8AC3E}">
        <p14:creationId xmlns:p14="http://schemas.microsoft.com/office/powerpoint/2010/main" val="228942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12963"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912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BA35FAA5-A6D7-4C12-B7B2-D5F3BA9BCD22}" type="slidenum">
              <a:rPr lang="en-GB"/>
              <a:pPr/>
              <a:t>‹#›</a:t>
            </a:fld>
            <a:endParaRPr lang="en-GB"/>
          </a:p>
        </p:txBody>
      </p:sp>
    </p:spTree>
    <p:extLst>
      <p:ext uri="{BB962C8B-B14F-4D97-AF65-F5344CB8AC3E}">
        <p14:creationId xmlns:p14="http://schemas.microsoft.com/office/powerpoint/2010/main" val="165536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6613" cy="760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295400"/>
            <a:ext cx="8456613" cy="4419600"/>
          </a:xfrm>
        </p:spPr>
        <p:txBody>
          <a:bodyPr/>
          <a:lstStyle/>
          <a:p>
            <a:endParaRPr lang="en-US"/>
          </a:p>
        </p:txBody>
      </p:sp>
      <p:sp>
        <p:nvSpPr>
          <p:cNvPr id="4" name="Slide Number Placeholder 3"/>
          <p:cNvSpPr>
            <a:spLocks noGrp="1"/>
          </p:cNvSpPr>
          <p:nvPr>
            <p:ph type="sldNum" idx="10"/>
          </p:nvPr>
        </p:nvSpPr>
        <p:spPr>
          <a:xfrm>
            <a:off x="7620000" y="6477000"/>
            <a:ext cx="1370013" cy="303213"/>
          </a:xfrm>
        </p:spPr>
        <p:txBody>
          <a:bodyPr/>
          <a:lstStyle>
            <a:lvl1pPr>
              <a:defRPr/>
            </a:lvl1pPr>
          </a:lstStyle>
          <a:p>
            <a:fld id="{AAF58518-7714-4EF6-AD6B-3F522D2F9DA3}" type="slidenum">
              <a:rPr lang="en-GB"/>
              <a:pPr/>
              <a:t>‹#›</a:t>
            </a:fld>
            <a:endParaRPr lang="en-GB"/>
          </a:p>
        </p:txBody>
      </p:sp>
    </p:spTree>
    <p:extLst>
      <p:ext uri="{BB962C8B-B14F-4D97-AF65-F5344CB8AC3E}">
        <p14:creationId xmlns:p14="http://schemas.microsoft.com/office/powerpoint/2010/main" val="204751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2BDE2D02-EC79-4EC1-9254-9570B9F367A3}" type="slidenum">
              <a:rPr lang="en-GB"/>
              <a:pPr/>
              <a:t>‹#›</a:t>
            </a:fld>
            <a:endParaRPr lang="en-GB"/>
          </a:p>
        </p:txBody>
      </p:sp>
    </p:spTree>
    <p:extLst>
      <p:ext uri="{BB962C8B-B14F-4D97-AF65-F5344CB8AC3E}">
        <p14:creationId xmlns:p14="http://schemas.microsoft.com/office/powerpoint/2010/main" val="266957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8DA67091-EC1A-4818-AF08-9B92B689C93F}" type="slidenum">
              <a:rPr lang="en-GB"/>
              <a:pPr/>
              <a:t>‹#›</a:t>
            </a:fld>
            <a:endParaRPr lang="en-GB"/>
          </a:p>
        </p:txBody>
      </p:sp>
    </p:spTree>
    <p:extLst>
      <p:ext uri="{BB962C8B-B14F-4D97-AF65-F5344CB8AC3E}">
        <p14:creationId xmlns:p14="http://schemas.microsoft.com/office/powerpoint/2010/main" val="109802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9DE92403-60E4-4A1D-B952-D99B3BA27C8F}" type="slidenum">
              <a:rPr lang="en-GB"/>
              <a:pPr/>
              <a:t>‹#›</a:t>
            </a:fld>
            <a:endParaRPr lang="en-GB"/>
          </a:p>
        </p:txBody>
      </p:sp>
    </p:spTree>
    <p:extLst>
      <p:ext uri="{BB962C8B-B14F-4D97-AF65-F5344CB8AC3E}">
        <p14:creationId xmlns:p14="http://schemas.microsoft.com/office/powerpoint/2010/main" val="239843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3E3B870C-7C61-48E4-B50C-B54340D6A283}" type="slidenum">
              <a:rPr lang="en-GB"/>
              <a:pPr/>
              <a:t>‹#›</a:t>
            </a:fld>
            <a:endParaRPr lang="en-GB"/>
          </a:p>
        </p:txBody>
      </p:sp>
    </p:spTree>
    <p:extLst>
      <p:ext uri="{BB962C8B-B14F-4D97-AF65-F5344CB8AC3E}">
        <p14:creationId xmlns:p14="http://schemas.microsoft.com/office/powerpoint/2010/main" val="218690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3E0BD394-539F-4CFF-8954-4077F8AD130F}" type="slidenum">
              <a:rPr lang="en-GB"/>
              <a:pPr/>
              <a:t>‹#›</a:t>
            </a:fld>
            <a:endParaRPr lang="en-GB"/>
          </a:p>
        </p:txBody>
      </p:sp>
    </p:spTree>
    <p:extLst>
      <p:ext uri="{BB962C8B-B14F-4D97-AF65-F5344CB8AC3E}">
        <p14:creationId xmlns:p14="http://schemas.microsoft.com/office/powerpoint/2010/main" val="362125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D6F84743-5DD9-48CD-AEE9-8A6C510E997A}" type="slidenum">
              <a:rPr lang="en-GB"/>
              <a:pPr/>
              <a:t>‹#›</a:t>
            </a:fld>
            <a:endParaRPr lang="en-GB"/>
          </a:p>
        </p:txBody>
      </p:sp>
    </p:spTree>
    <p:extLst>
      <p:ext uri="{BB962C8B-B14F-4D97-AF65-F5344CB8AC3E}">
        <p14:creationId xmlns:p14="http://schemas.microsoft.com/office/powerpoint/2010/main" val="356492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323D8EE1-35EC-4AF7-97ED-5476E1778376}" type="slidenum">
              <a:rPr lang="en-GB"/>
              <a:pPr/>
              <a:t>‹#›</a:t>
            </a:fld>
            <a:endParaRPr lang="en-GB"/>
          </a:p>
        </p:txBody>
      </p:sp>
    </p:spTree>
    <p:extLst>
      <p:ext uri="{BB962C8B-B14F-4D97-AF65-F5344CB8AC3E}">
        <p14:creationId xmlns:p14="http://schemas.microsoft.com/office/powerpoint/2010/main" val="234835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1313" indent="-341313">
              <a:buFont typeface="Wingdings" pitchFamily="2" charset="2"/>
              <a:buChar char="§"/>
              <a:defRPr/>
            </a:lvl1pPr>
            <a:lvl2pPr marL="741363" indent="-284163">
              <a:buFont typeface="Arial" pitchFamily="34" charset="0"/>
              <a:buChar char="•"/>
              <a:defRPr/>
            </a:lvl2pPr>
            <a:lvl3pPr marL="1143000" indent="-2286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idx="10"/>
          </p:nvPr>
        </p:nvSpPr>
        <p:spPr/>
        <p:txBody>
          <a:bodyPr/>
          <a:lstStyle>
            <a:lvl1pPr>
              <a:defRPr/>
            </a:lvl1pPr>
          </a:lstStyle>
          <a:p>
            <a:fld id="{FF28B10A-F996-4624-9FBE-126413C0CEBF}" type="slidenum">
              <a:rPr lang="en-GB"/>
              <a:pPr/>
              <a:t>‹#›</a:t>
            </a:fld>
            <a:endParaRPr lang="en-GB"/>
          </a:p>
        </p:txBody>
      </p:sp>
    </p:spTree>
    <p:extLst>
      <p:ext uri="{BB962C8B-B14F-4D97-AF65-F5344CB8AC3E}">
        <p14:creationId xmlns:p14="http://schemas.microsoft.com/office/powerpoint/2010/main" val="339310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91F34193-3050-4711-BFD1-4AD030FDC43A}" type="slidenum">
              <a:rPr lang="en-GB"/>
              <a:pPr/>
              <a:t>‹#›</a:t>
            </a:fld>
            <a:endParaRPr lang="en-GB"/>
          </a:p>
        </p:txBody>
      </p:sp>
    </p:spTree>
    <p:extLst>
      <p:ext uri="{BB962C8B-B14F-4D97-AF65-F5344CB8AC3E}">
        <p14:creationId xmlns:p14="http://schemas.microsoft.com/office/powerpoint/2010/main" val="220698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E1B6478F-4F87-4EA5-AFA9-19141CED7637}" type="slidenum">
              <a:rPr lang="en-GB"/>
              <a:pPr/>
              <a:t>‹#›</a:t>
            </a:fld>
            <a:endParaRPr lang="en-GB"/>
          </a:p>
        </p:txBody>
      </p:sp>
    </p:spTree>
    <p:extLst>
      <p:ext uri="{BB962C8B-B14F-4D97-AF65-F5344CB8AC3E}">
        <p14:creationId xmlns:p14="http://schemas.microsoft.com/office/powerpoint/2010/main" val="3394201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EC7E8899-A9FE-47A9-A5E9-DB886F1BD268}" type="slidenum">
              <a:rPr lang="en-GB"/>
              <a:pPr/>
              <a:t>‹#›</a:t>
            </a:fld>
            <a:endParaRPr lang="en-GB"/>
          </a:p>
        </p:txBody>
      </p:sp>
    </p:spTree>
    <p:extLst>
      <p:ext uri="{BB962C8B-B14F-4D97-AF65-F5344CB8AC3E}">
        <p14:creationId xmlns:p14="http://schemas.microsoft.com/office/powerpoint/2010/main" val="168851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64A595E6-EC6F-4810-B5A1-A9C490C0012A}" type="slidenum">
              <a:rPr lang="en-GB"/>
              <a:pPr/>
              <a:t>‹#›</a:t>
            </a:fld>
            <a:endParaRPr lang="en-GB"/>
          </a:p>
        </p:txBody>
      </p:sp>
    </p:spTree>
    <p:extLst>
      <p:ext uri="{BB962C8B-B14F-4D97-AF65-F5344CB8AC3E}">
        <p14:creationId xmlns:p14="http://schemas.microsoft.com/office/powerpoint/2010/main" val="1109161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4875213" cy="1468438"/>
          </a:xfrm>
        </p:spPr>
        <p:txBody>
          <a:bodyPr/>
          <a:lstStyle/>
          <a:p>
            <a:r>
              <a:rPr lang="en-US" smtClean="0"/>
              <a:t>Click to edit Master title style</a:t>
            </a:r>
            <a:endParaRPr lang="en-US"/>
          </a:p>
        </p:txBody>
      </p:sp>
      <p:sp>
        <p:nvSpPr>
          <p:cNvPr id="3" name="Slide Number Placeholder 2"/>
          <p:cNvSpPr>
            <a:spLocks noGrp="1"/>
          </p:cNvSpPr>
          <p:nvPr>
            <p:ph type="sldNum" idx="10"/>
          </p:nvPr>
        </p:nvSpPr>
        <p:spPr>
          <a:xfrm>
            <a:off x="7620000" y="6477000"/>
            <a:ext cx="1370013" cy="303213"/>
          </a:xfrm>
        </p:spPr>
        <p:txBody>
          <a:bodyPr/>
          <a:lstStyle>
            <a:lvl1pPr>
              <a:defRPr/>
            </a:lvl1pPr>
          </a:lstStyle>
          <a:p>
            <a:fld id="{6F0E2956-F9DB-4DAB-BABB-82644E4834AA}" type="slidenum">
              <a:rPr lang="en-GB"/>
              <a:pPr/>
              <a:t>‹#›</a:t>
            </a:fld>
            <a:endParaRPr lang="en-GB"/>
          </a:p>
        </p:txBody>
      </p:sp>
    </p:spTree>
    <p:extLst>
      <p:ext uri="{BB962C8B-B14F-4D97-AF65-F5344CB8AC3E}">
        <p14:creationId xmlns:p14="http://schemas.microsoft.com/office/powerpoint/2010/main" val="110777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AE07CF05-7206-4D20-8FB4-06AF8DCC677C}" type="slidenum">
              <a:rPr lang="en-GB"/>
              <a:pPr/>
              <a:t>‹#›</a:t>
            </a:fld>
            <a:endParaRPr lang="en-GB"/>
          </a:p>
        </p:txBody>
      </p:sp>
    </p:spTree>
    <p:extLst>
      <p:ext uri="{BB962C8B-B14F-4D97-AF65-F5344CB8AC3E}">
        <p14:creationId xmlns:p14="http://schemas.microsoft.com/office/powerpoint/2010/main" val="349626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51313"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2954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86F5725E-DD22-4A0F-8285-9046EAC05BA8}" type="slidenum">
              <a:rPr lang="en-GB"/>
              <a:pPr/>
              <a:t>‹#›</a:t>
            </a:fld>
            <a:endParaRPr lang="en-GB"/>
          </a:p>
        </p:txBody>
      </p:sp>
    </p:spTree>
    <p:extLst>
      <p:ext uri="{BB962C8B-B14F-4D97-AF65-F5344CB8AC3E}">
        <p14:creationId xmlns:p14="http://schemas.microsoft.com/office/powerpoint/2010/main" val="287320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D880E991-8F5E-4070-8BA7-CC8BCAE6F5C1}" type="slidenum">
              <a:rPr lang="en-GB"/>
              <a:pPr/>
              <a:t>‹#›</a:t>
            </a:fld>
            <a:endParaRPr lang="en-GB"/>
          </a:p>
        </p:txBody>
      </p:sp>
    </p:spTree>
    <p:extLst>
      <p:ext uri="{BB962C8B-B14F-4D97-AF65-F5344CB8AC3E}">
        <p14:creationId xmlns:p14="http://schemas.microsoft.com/office/powerpoint/2010/main" val="393449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F35E74F9-493D-4DE8-B4B4-699A47B5F08D}" type="slidenum">
              <a:rPr lang="en-GB"/>
              <a:pPr/>
              <a:t>‹#›</a:t>
            </a:fld>
            <a:endParaRPr lang="en-GB"/>
          </a:p>
        </p:txBody>
      </p:sp>
    </p:spTree>
    <p:extLst>
      <p:ext uri="{BB962C8B-B14F-4D97-AF65-F5344CB8AC3E}">
        <p14:creationId xmlns:p14="http://schemas.microsoft.com/office/powerpoint/2010/main" val="5629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38BD5D6D-CB2D-4EED-8CCC-8AD61756D534}" type="slidenum">
              <a:rPr lang="en-GB"/>
              <a:pPr/>
              <a:t>‹#›</a:t>
            </a:fld>
            <a:endParaRPr lang="en-GB"/>
          </a:p>
        </p:txBody>
      </p:sp>
    </p:spTree>
    <p:extLst>
      <p:ext uri="{BB962C8B-B14F-4D97-AF65-F5344CB8AC3E}">
        <p14:creationId xmlns:p14="http://schemas.microsoft.com/office/powerpoint/2010/main" val="389662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2FF221FB-DB92-4F43-8562-F34CBD2D25A9}" type="slidenum">
              <a:rPr lang="en-GB"/>
              <a:pPr/>
              <a:t>‹#›</a:t>
            </a:fld>
            <a:endParaRPr lang="en-GB"/>
          </a:p>
        </p:txBody>
      </p:sp>
    </p:spTree>
    <p:extLst>
      <p:ext uri="{BB962C8B-B14F-4D97-AF65-F5344CB8AC3E}">
        <p14:creationId xmlns:p14="http://schemas.microsoft.com/office/powerpoint/2010/main" val="207388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B013E1D2-7C42-428D-97F3-3B8A0F129D32}" type="slidenum">
              <a:rPr lang="en-GB"/>
              <a:pPr/>
              <a:t>‹#›</a:t>
            </a:fld>
            <a:endParaRPr lang="en-GB"/>
          </a:p>
        </p:txBody>
      </p:sp>
    </p:spTree>
    <p:extLst>
      <p:ext uri="{BB962C8B-B14F-4D97-AF65-F5344CB8AC3E}">
        <p14:creationId xmlns:p14="http://schemas.microsoft.com/office/powerpoint/2010/main" val="224889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srcRect/>
          <a:stretch>
            <a:fillRect/>
          </a:stretch>
        </p:blipFill>
        <p:spPr bwMode="auto">
          <a:xfrm>
            <a:off x="0" y="5867400"/>
            <a:ext cx="9144000" cy="938213"/>
          </a:xfrm>
          <a:prstGeom prst="rect">
            <a:avLst/>
          </a:prstGeom>
          <a:noFill/>
          <a:ln w="9525">
            <a:noFill/>
            <a:round/>
            <a:headEnd/>
            <a:tailEnd/>
          </a:ln>
          <a:effectLst/>
        </p:spPr>
      </p:pic>
      <p:sp>
        <p:nvSpPr>
          <p:cNvPr id="1026" name="Rectangle 2"/>
          <p:cNvSpPr>
            <a:spLocks noGrp="1" noChangeArrowheads="1"/>
          </p:cNvSpPr>
          <p:nvPr>
            <p:ph type="title"/>
          </p:nvPr>
        </p:nvSpPr>
        <p:spPr bwMode="auto">
          <a:xfrm>
            <a:off x="381000" y="304800"/>
            <a:ext cx="8456613" cy="7604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3"/>
          <p:cNvSpPr>
            <a:spLocks noGrp="1" noChangeArrowheads="1"/>
          </p:cNvSpPr>
          <p:nvPr>
            <p:ph type="body" idx="1"/>
          </p:nvPr>
        </p:nvSpPr>
        <p:spPr bwMode="auto">
          <a:xfrm>
            <a:off x="381000" y="1295400"/>
            <a:ext cx="8456613" cy="44196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sldNum"/>
          </p:nvPr>
        </p:nvSpPr>
        <p:spPr bwMode="auto">
          <a:xfrm>
            <a:off x="7620000" y="6477000"/>
            <a:ext cx="1370013" cy="30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j-lt"/>
              </a:defRPr>
            </a:lvl1pPr>
          </a:lstStyle>
          <a:p>
            <a:pPr defTabSz="457200" fontAlgn="base">
              <a:spcBef>
                <a:spcPct val="0"/>
              </a:spcBef>
              <a:spcAft>
                <a:spcPct val="0"/>
              </a:spcAft>
              <a:buClr>
                <a:srgbClr val="000000"/>
              </a:buClr>
              <a:buSzPct val="100000"/>
            </a:pPr>
            <a:fld id="{27F113DF-29D2-40C4-B279-C4FCCA235871}" type="slidenum">
              <a:rPr lang="en-GB"/>
              <a:pPr defTabSz="457200" fontAlgn="base">
                <a:spcBef>
                  <a:spcPct val="0"/>
                </a:spcBef>
                <a:spcAft>
                  <a:spcPct val="0"/>
                </a:spcAft>
                <a:buClr>
                  <a:srgbClr val="000000"/>
                </a:buClr>
                <a:buSzPct val="100000"/>
              </a:pPr>
              <a:t>‹#›</a:t>
            </a:fld>
            <a:endParaRPr lang="en-GB"/>
          </a:p>
        </p:txBody>
      </p:sp>
    </p:spTree>
    <p:extLst>
      <p:ext uri="{BB962C8B-B14F-4D97-AF65-F5344CB8AC3E}">
        <p14:creationId xmlns:p14="http://schemas.microsoft.com/office/powerpoint/2010/main" val="3422060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mj-lt"/>
          <a:ea typeface="+mj-ea"/>
          <a:cs typeface="+mj-cs"/>
        </a:defRPr>
      </a:lvl1pPr>
      <a:lvl2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2pPr>
      <a:lvl3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3pPr>
      <a:lvl4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4pPr>
      <a:lvl5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5pPr>
      <a:lvl6pPr marL="4572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6pPr>
      <a:lvl7pPr marL="9144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7pPr>
      <a:lvl8pPr marL="13716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8pPr>
      <a:lvl9pPr marL="18288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9pPr>
    </p:titleStyle>
    <p:bodyStyle>
      <a:lvl1pPr marL="341313" indent="-341313" algn="l" defTabSz="457200" rtl="0" fontAlgn="base">
        <a:lnSpc>
          <a:spcPct val="93000"/>
        </a:lnSpc>
        <a:spcBef>
          <a:spcPts val="800"/>
        </a:spcBef>
        <a:spcAft>
          <a:spcPct val="0"/>
        </a:spcAft>
        <a:buClr>
          <a:srgbClr val="000000"/>
        </a:buClr>
        <a:buSzPct val="100000"/>
        <a:buFont typeface="Wingdings" pitchFamily="2" charset="2"/>
        <a:buChar char="§"/>
        <a:defRPr sz="3200">
          <a:solidFill>
            <a:schemeClr val="tx1"/>
          </a:solidFill>
          <a:latin typeface="+mn-lt"/>
          <a:ea typeface="+mn-ea"/>
          <a:cs typeface="+mn-cs"/>
        </a:defRPr>
      </a:lvl1pPr>
      <a:lvl2pPr marL="741363" indent="-284163" algn="l" defTabSz="457200" rtl="0" fontAlgn="base">
        <a:lnSpc>
          <a:spcPct val="93000"/>
        </a:lnSpc>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defRPr>
      </a:lvl2pPr>
      <a:lvl3pPr marL="1143000" indent="-228600" algn="l" defTabSz="457200" rtl="0" fontAlgn="base">
        <a:lnSpc>
          <a:spcPct val="93000"/>
        </a:lnSpc>
        <a:spcBef>
          <a:spcPts val="600"/>
        </a:spcBef>
        <a:spcAft>
          <a:spcPct val="0"/>
        </a:spcAft>
        <a:buClr>
          <a:srgbClr val="000000"/>
        </a:buClr>
        <a:buSzPct val="100000"/>
        <a:buFont typeface="Wingdings" pitchFamily="2" charset="2"/>
        <a:buChar char="§"/>
        <a:defRPr sz="2400">
          <a:solidFill>
            <a:schemeClr val="tx1"/>
          </a:solidFill>
          <a:latin typeface="+mn-lt"/>
          <a:ea typeface="+mn-ea"/>
          <a:cs typeface="+mn-cs"/>
        </a:defRPr>
      </a:lvl3pPr>
      <a:lvl4pPr marL="1600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4pPr>
      <a:lvl5pPr marL="20574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print"/>
          <a:srcRect/>
          <a:stretch>
            <a:fillRect/>
          </a:stretch>
        </p:blipFill>
        <p:spPr bwMode="auto">
          <a:xfrm>
            <a:off x="0" y="0"/>
            <a:ext cx="9144000" cy="6867525"/>
          </a:xfrm>
          <a:prstGeom prst="rect">
            <a:avLst/>
          </a:prstGeom>
          <a:noFill/>
          <a:ln w="9525">
            <a:noFill/>
            <a:round/>
            <a:headEnd/>
            <a:tailEnd/>
          </a:ln>
          <a:effectLst/>
        </p:spPr>
      </p:pic>
      <p:sp>
        <p:nvSpPr>
          <p:cNvPr id="2050" name="Rectangle 2"/>
          <p:cNvSpPr>
            <a:spLocks noGrp="1" noChangeArrowheads="1"/>
          </p:cNvSpPr>
          <p:nvPr>
            <p:ph type="title"/>
          </p:nvPr>
        </p:nvSpPr>
        <p:spPr bwMode="auto">
          <a:xfrm>
            <a:off x="685800" y="2130425"/>
            <a:ext cx="4875213" cy="14684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3" name="Rectangle 5"/>
          <p:cNvSpPr>
            <a:spLocks noGrp="1" noChangeArrowheads="1"/>
          </p:cNvSpPr>
          <p:nvPr>
            <p:ph type="sldNum"/>
          </p:nvPr>
        </p:nvSpPr>
        <p:spPr bwMode="auto">
          <a:xfrm>
            <a:off x="7620000" y="6477000"/>
            <a:ext cx="1370013" cy="30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8" charset="0"/>
              <a:buNone/>
              <a:tabLst>
                <a:tab pos="723900" algn="l"/>
              </a:tabLst>
              <a:defRPr sz="1000">
                <a:solidFill>
                  <a:srgbClr val="000000"/>
                </a:solidFill>
                <a:latin typeface="+mj-lt"/>
              </a:defRPr>
            </a:lvl1pPr>
          </a:lstStyle>
          <a:p>
            <a:pPr defTabSz="457200" fontAlgn="base">
              <a:spcBef>
                <a:spcPct val="0"/>
              </a:spcBef>
              <a:spcAft>
                <a:spcPct val="0"/>
              </a:spcAft>
              <a:buClr>
                <a:srgbClr val="000000"/>
              </a:buClr>
              <a:buSzPct val="100000"/>
            </a:pPr>
            <a:fld id="{F07BC758-F248-4DE2-A473-ED7F9CE1511A}" type="slidenum">
              <a:rPr lang="en-GB"/>
              <a:pPr defTabSz="457200" fontAlgn="base">
                <a:spcBef>
                  <a:spcPct val="0"/>
                </a:spcBef>
                <a:spcAft>
                  <a:spcPct val="0"/>
                </a:spcAft>
                <a:buClr>
                  <a:srgbClr val="000000"/>
                </a:buClr>
                <a:buSzPct val="100000"/>
              </a:pPr>
              <a:t>‹#›</a:t>
            </a:fld>
            <a:endParaRPr lang="en-GB"/>
          </a:p>
        </p:txBody>
      </p:sp>
    </p:spTree>
    <p:extLst>
      <p:ext uri="{BB962C8B-B14F-4D97-AF65-F5344CB8AC3E}">
        <p14:creationId xmlns:p14="http://schemas.microsoft.com/office/powerpoint/2010/main" val="42198377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mj-lt"/>
          <a:ea typeface="+mj-ea"/>
          <a:cs typeface="+mj-cs"/>
        </a:defRPr>
      </a:lvl1pPr>
      <a:lvl2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2pPr>
      <a:lvl3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3pPr>
      <a:lvl4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4pPr>
      <a:lvl5pPr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5pPr>
      <a:lvl6pPr marL="4572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6pPr>
      <a:lvl7pPr marL="9144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7pPr>
      <a:lvl8pPr marL="13716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8pPr>
      <a:lvl9pPr marL="1828800" algn="l" defTabSz="457200" rtl="0" fontAlgn="base">
        <a:lnSpc>
          <a:spcPct val="95000"/>
        </a:lnSpc>
        <a:spcBef>
          <a:spcPct val="0"/>
        </a:spcBef>
        <a:spcAft>
          <a:spcPct val="0"/>
        </a:spcAft>
        <a:buClr>
          <a:srgbClr val="246186"/>
        </a:buClr>
        <a:buSzPct val="100000"/>
        <a:buFont typeface="Times New Roman" pitchFamily="18" charset="0"/>
        <a:defRPr sz="4000">
          <a:solidFill>
            <a:srgbClr val="246186"/>
          </a:solidFill>
          <a:latin typeface="Times New Roman" pitchFamily="18" charset="0"/>
          <a:ea typeface="Arial Unicode MS" pitchFamily="34" charset="-128"/>
          <a:cs typeface="Arial Unicode MS" pitchFamily="34" charset="-128"/>
        </a:defRPr>
      </a:lvl9pPr>
    </p:titleStyle>
    <p:bodyStyle>
      <a:lvl1pPr marL="341313" indent="-341313" algn="l" defTabSz="457200" rtl="0" fontAlgn="base">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ss.gov/eopss/docs/mema/after-action-report-for-the-response-to-the-2013-boston-marathon-bombings.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idx="10"/>
          </p:nvPr>
        </p:nvSpPr>
        <p:spPr/>
        <p:txBody>
          <a:bodyPr/>
          <a:lstStyle/>
          <a:p>
            <a:fld id="{C9B8AD5F-89B7-4851-9D74-AD8F2B729115}" type="slidenum">
              <a:rPr lang="en-GB"/>
              <a:pPr/>
              <a:t>1</a:t>
            </a:fld>
            <a:endParaRPr lang="en-GB"/>
          </a:p>
        </p:txBody>
      </p:sp>
      <p:sp>
        <p:nvSpPr>
          <p:cNvPr id="4097" name="Rectangle 1"/>
          <p:cNvSpPr>
            <a:spLocks noGrp="1" noChangeArrowheads="1"/>
          </p:cNvSpPr>
          <p:nvPr>
            <p:ph type="title"/>
          </p:nvPr>
        </p:nvSpPr>
        <p:spPr>
          <a:xfrm>
            <a:off x="228600" y="1981200"/>
            <a:ext cx="6705600" cy="1624013"/>
          </a:xfrm>
          <a:ln/>
        </p:spPr>
        <p:txBody>
          <a:bodyPr/>
          <a:lstStyle/>
          <a:p>
            <a:pPr>
              <a:lnSpc>
                <a:spcPct val="100000"/>
              </a:lnSpc>
              <a:spcBef>
                <a:spcPts val="60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FFFFFF"/>
                </a:solidFill>
              </a:rPr>
              <a:t>Terrorism and Continuity</a:t>
            </a:r>
            <a:endParaRPr lang="en-GB" sz="3600" dirty="0">
              <a:solidFill>
                <a:schemeClr val="folHlink"/>
              </a:solidFill>
            </a:endParaRPr>
          </a:p>
        </p:txBody>
      </p:sp>
      <p:sp>
        <p:nvSpPr>
          <p:cNvPr id="4098" name="Rectangle 2"/>
          <p:cNvSpPr>
            <a:spLocks noGrp="1" noChangeArrowheads="1"/>
          </p:cNvSpPr>
          <p:nvPr>
            <p:ph type="subTitle" idx="4294967295"/>
          </p:nvPr>
        </p:nvSpPr>
        <p:spPr bwMode="auto">
          <a:xfrm>
            <a:off x="228600" y="3877234"/>
            <a:ext cx="5486400" cy="1402557"/>
          </a:xfrm>
          <a:prstGeom prst="rect">
            <a:avLst/>
          </a:prstGeom>
          <a:noFill/>
          <a:ln>
            <a:round/>
            <a:headEnd/>
            <a:tailEnd/>
          </a:ln>
        </p:spPr>
        <p:txBody>
          <a:bodyPr lIns="90000" tIns="46800" rIns="90000" bIns="46800"/>
          <a:lstStyle/>
          <a:p>
            <a:pPr marL="0" indent="0">
              <a:lnSpc>
                <a:spcPct val="100000"/>
              </a:lnSpc>
              <a:spcBef>
                <a:spcPts val="600"/>
              </a:spcBef>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FFFFFF"/>
                </a:solidFill>
              </a:rPr>
              <a:t>Presented by Anthony Buller</a:t>
            </a:r>
          </a:p>
          <a:p>
            <a:pPr marL="0" indent="0">
              <a:lnSpc>
                <a:spcPct val="100000"/>
              </a:lnSpc>
              <a:spcBef>
                <a:spcPts val="600"/>
              </a:spcBef>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FFFFFF"/>
                </a:solidFill>
              </a:rPr>
              <a:t>Regional Continuity Manager</a:t>
            </a:r>
          </a:p>
          <a:p>
            <a:pPr marL="0" indent="0">
              <a:lnSpc>
                <a:spcPct val="100000"/>
              </a:lnSpc>
              <a:spcBef>
                <a:spcPts val="600"/>
              </a:spcBef>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FFFFFF"/>
                </a:solidFill>
              </a:rPr>
              <a:t>FEMA Region III</a:t>
            </a:r>
          </a:p>
          <a:p>
            <a:pPr marL="0" indent="0">
              <a:lnSpc>
                <a:spcPct val="100000"/>
              </a:lnSpc>
              <a:spcBef>
                <a:spcPts val="600"/>
              </a:spcBef>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FFFFFF"/>
              </a:solidFill>
            </a:endParaRPr>
          </a:p>
        </p:txBody>
      </p:sp>
      <p:sp>
        <p:nvSpPr>
          <p:cNvPr id="4099" name="Rectangle 3"/>
          <p:cNvSpPr>
            <a:spLocks noChangeArrowheads="1"/>
          </p:cNvSpPr>
          <p:nvPr/>
        </p:nvSpPr>
        <p:spPr bwMode="auto">
          <a:xfrm>
            <a:off x="381000" y="5410200"/>
            <a:ext cx="6553200" cy="1143000"/>
          </a:xfrm>
          <a:prstGeom prst="rect">
            <a:avLst/>
          </a:prstGeom>
          <a:noFill/>
          <a:ln w="9525">
            <a:noFill/>
            <a:round/>
            <a:headEnd/>
            <a:tailEnd/>
          </a:ln>
          <a:effectLst/>
        </p:spPr>
        <p:txBody>
          <a:bodyPr lIns="90000" tIns="46800" rIns="90000" bIns="46800"/>
          <a:lstStyle/>
          <a:p>
            <a:pPr defTabSz="457200" fontAlgn="base">
              <a:spcBef>
                <a:spcPts val="600"/>
              </a:spcBef>
              <a:spcAft>
                <a:spcPct val="0"/>
              </a:spcAft>
              <a:buClr>
                <a:srgbClr val="7FCEEB"/>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a:solidFill>
                <a:srgbClr val="7FCEEB"/>
              </a:solidFill>
            </a:endParaRPr>
          </a:p>
        </p:txBody>
      </p:sp>
      <p:sp>
        <p:nvSpPr>
          <p:cNvPr id="4100" name="Line 4"/>
          <p:cNvSpPr>
            <a:spLocks noChangeShapeType="1"/>
          </p:cNvSpPr>
          <p:nvPr/>
        </p:nvSpPr>
        <p:spPr bwMode="auto">
          <a:xfrm>
            <a:off x="304800" y="3810000"/>
            <a:ext cx="5334000" cy="0"/>
          </a:xfrm>
          <a:prstGeom prst="line">
            <a:avLst/>
          </a:prstGeom>
          <a:noFill/>
          <a:ln w="9360">
            <a:solidFill>
              <a:srgbClr val="7FCEEB"/>
            </a:solidFill>
            <a:miter lim="800000"/>
            <a:headEnd/>
            <a:tailEnd/>
          </a:ln>
          <a:effectLst/>
        </p:spPr>
        <p:txBody>
          <a:bodyPr/>
          <a:lstStyle/>
          <a:p>
            <a:pPr defTabSz="457200" fontAlgn="base">
              <a:lnSpc>
                <a:spcPct val="93000"/>
              </a:lnSpc>
              <a:spcBef>
                <a:spcPct val="0"/>
              </a:spcBef>
              <a:spcAft>
                <a:spcPct val="0"/>
              </a:spcAft>
              <a:buClr>
                <a:srgbClr val="000000"/>
              </a:buClr>
              <a:buSzPct val="100000"/>
              <a:buFont typeface="Arial" charset="0"/>
              <a:buNone/>
            </a:pPr>
            <a:endParaRPr lang="en-US">
              <a:solidFill>
                <a:srgbClr val="FFFFFF"/>
              </a:solidFill>
            </a:endParaRPr>
          </a:p>
        </p:txBody>
      </p:sp>
      <p:sp>
        <p:nvSpPr>
          <p:cNvPr id="4102" name="Text Box 6"/>
          <p:cNvSpPr txBox="1">
            <a:spLocks noChangeArrowheads="1"/>
          </p:cNvSpPr>
          <p:nvPr/>
        </p:nvSpPr>
        <p:spPr bwMode="auto">
          <a:xfrm>
            <a:off x="228600" y="5226843"/>
            <a:ext cx="3581400" cy="366713"/>
          </a:xfrm>
          <a:prstGeom prst="rect">
            <a:avLst/>
          </a:prstGeom>
          <a:noFill/>
          <a:ln w="9525">
            <a:noFill/>
            <a:miter lim="800000"/>
            <a:headEnd/>
            <a:tailEnd/>
          </a:ln>
          <a:effectLst/>
        </p:spPr>
        <p:txBody>
          <a:bodyPr>
            <a:spAutoFit/>
          </a:bodyPr>
          <a:lstStyle/>
          <a:p>
            <a:pPr defTabSz="457200" fontAlgn="base">
              <a:spcBef>
                <a:spcPct val="50000"/>
              </a:spcBef>
              <a:spcAft>
                <a:spcPct val="0"/>
              </a:spcAft>
            </a:pPr>
            <a:r>
              <a:rPr lang="en-US" dirty="0" smtClean="0">
                <a:solidFill>
                  <a:srgbClr val="B2B2B2"/>
                </a:solidFill>
              </a:rPr>
              <a:t>May 2016</a:t>
            </a:r>
            <a:endParaRPr lang="en-US" dirty="0">
              <a:solidFill>
                <a:srgbClr val="B2B2B2"/>
              </a:solidFill>
            </a:endParaRPr>
          </a:p>
        </p:txBody>
      </p:sp>
    </p:spTree>
    <p:extLst>
      <p:ext uri="{BB962C8B-B14F-4D97-AF65-F5344CB8AC3E}">
        <p14:creationId xmlns:p14="http://schemas.microsoft.com/office/powerpoint/2010/main" val="2896611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Target: Critical Infrastructure</a:t>
            </a:r>
            <a:endParaRPr lang="en-US" dirty="0"/>
          </a:p>
        </p:txBody>
      </p:sp>
      <p:sp>
        <p:nvSpPr>
          <p:cNvPr id="2" name="Text Placeholder 1"/>
          <p:cNvSpPr>
            <a:spLocks noGrp="1"/>
          </p:cNvSpPr>
          <p:nvPr>
            <p:ph type="body" idx="1"/>
          </p:nvPr>
        </p:nvSpPr>
        <p:spPr>
          <a:xfrm>
            <a:off x="304800" y="1021138"/>
            <a:ext cx="4040188" cy="639762"/>
          </a:xfrm>
        </p:spPr>
        <p:txBody>
          <a:bodyPr/>
          <a:lstStyle/>
          <a:p>
            <a:pPr algn="ctr"/>
            <a:r>
              <a:rPr lang="en-US" dirty="0" smtClean="0"/>
              <a:t>Examples</a:t>
            </a:r>
            <a:endParaRPr lang="en-US" dirty="0"/>
          </a:p>
        </p:txBody>
      </p:sp>
      <p:sp>
        <p:nvSpPr>
          <p:cNvPr id="9" name="Content Placeholder 8"/>
          <p:cNvSpPr>
            <a:spLocks noGrp="1"/>
          </p:cNvSpPr>
          <p:nvPr>
            <p:ph sz="half" idx="2"/>
          </p:nvPr>
        </p:nvSpPr>
        <p:spPr>
          <a:xfrm>
            <a:off x="457200" y="1660900"/>
            <a:ext cx="4040188" cy="3951288"/>
          </a:xfrm>
        </p:spPr>
        <p:txBody>
          <a:bodyPr/>
          <a:lstStyle/>
          <a:p>
            <a:r>
              <a:rPr lang="en-US" sz="2000" dirty="0" smtClean="0"/>
              <a:t>Power stations</a:t>
            </a:r>
          </a:p>
          <a:p>
            <a:endParaRPr lang="en-US" sz="2000" dirty="0" smtClean="0"/>
          </a:p>
          <a:p>
            <a:r>
              <a:rPr lang="en-US" sz="2000" dirty="0" smtClean="0"/>
              <a:t>Telecommunication lines</a:t>
            </a:r>
          </a:p>
          <a:p>
            <a:endParaRPr lang="en-US" sz="2000" dirty="0"/>
          </a:p>
          <a:p>
            <a:r>
              <a:rPr lang="en-US" sz="2000" dirty="0" smtClean="0"/>
              <a:t>Roads, bridges, train tracks</a:t>
            </a:r>
          </a:p>
          <a:p>
            <a:endParaRPr lang="en-US" sz="2000" dirty="0" smtClean="0"/>
          </a:p>
          <a:p>
            <a:r>
              <a:rPr lang="en-US" sz="2000" dirty="0" smtClean="0"/>
              <a:t>Gas, water, sewer lines</a:t>
            </a:r>
          </a:p>
          <a:p>
            <a:endParaRPr lang="en-US" sz="2000" dirty="0"/>
          </a:p>
          <a:p>
            <a:r>
              <a:rPr lang="en-US" sz="2000" dirty="0" smtClean="0"/>
              <a:t>Food and agricultural sources</a:t>
            </a:r>
            <a:endParaRPr lang="en-US" sz="2000" dirty="0"/>
          </a:p>
          <a:p>
            <a:endParaRPr lang="en-US" sz="1600" dirty="0" smtClean="0"/>
          </a:p>
          <a:p>
            <a:endParaRPr lang="en-US" sz="2000" dirty="0"/>
          </a:p>
          <a:p>
            <a:pPr lvl="1"/>
            <a:endParaRPr lang="en-US" sz="2000" dirty="0" smtClean="0"/>
          </a:p>
          <a:p>
            <a:pPr lvl="1"/>
            <a:endParaRPr lang="en-US" sz="2000" dirty="0" smtClean="0"/>
          </a:p>
          <a:p>
            <a:pPr lvl="1"/>
            <a:endParaRPr lang="en-US" sz="2000" dirty="0" smtClean="0"/>
          </a:p>
          <a:p>
            <a:endParaRPr lang="en-US" sz="2000" dirty="0" smtClean="0"/>
          </a:p>
          <a:p>
            <a:endParaRPr lang="en-US" sz="2000" dirty="0"/>
          </a:p>
        </p:txBody>
      </p:sp>
      <p:sp>
        <p:nvSpPr>
          <p:cNvPr id="3" name="Text Placeholder 2"/>
          <p:cNvSpPr>
            <a:spLocks noGrp="1"/>
          </p:cNvSpPr>
          <p:nvPr>
            <p:ph type="body" sz="quarter" idx="3"/>
          </p:nvPr>
        </p:nvSpPr>
        <p:spPr>
          <a:xfrm>
            <a:off x="4645025" y="1021138"/>
            <a:ext cx="4041775" cy="639762"/>
          </a:xfrm>
        </p:spPr>
        <p:txBody>
          <a:bodyPr/>
          <a:lstStyle/>
          <a:p>
            <a:pPr algn="ctr"/>
            <a:r>
              <a:rPr lang="en-US" dirty="0" smtClean="0"/>
              <a:t>Impact of Attack</a:t>
            </a:r>
            <a:endParaRPr lang="en-US" dirty="0"/>
          </a:p>
        </p:txBody>
      </p:sp>
      <p:sp>
        <p:nvSpPr>
          <p:cNvPr id="4" name="Content Placeholder 3"/>
          <p:cNvSpPr>
            <a:spLocks noGrp="1"/>
          </p:cNvSpPr>
          <p:nvPr>
            <p:ph sz="quarter" idx="4"/>
          </p:nvPr>
        </p:nvSpPr>
        <p:spPr>
          <a:xfrm>
            <a:off x="4640543" y="1660900"/>
            <a:ext cx="4041775" cy="3951288"/>
          </a:xfrm>
        </p:spPr>
        <p:txBody>
          <a:bodyPr/>
          <a:lstStyle/>
          <a:p>
            <a:r>
              <a:rPr lang="en-US" sz="2000" dirty="0" smtClean="0"/>
              <a:t>Disruption to government and businesses due to dependencies</a:t>
            </a:r>
          </a:p>
          <a:p>
            <a:r>
              <a:rPr lang="en-US" sz="2000" dirty="0" smtClean="0"/>
              <a:t>Cascading consequences multiply the effect of single attack</a:t>
            </a:r>
          </a:p>
          <a:p>
            <a:r>
              <a:rPr lang="en-US" sz="2000" dirty="0" smtClean="0"/>
              <a:t>Continuity elements most impacted:</a:t>
            </a:r>
          </a:p>
          <a:p>
            <a:pPr lvl="1"/>
            <a:r>
              <a:rPr lang="en-US" sz="1600" dirty="0" smtClean="0"/>
              <a:t>Human Resources</a:t>
            </a:r>
          </a:p>
          <a:p>
            <a:pPr lvl="1"/>
            <a:r>
              <a:rPr lang="en-US" sz="1600" dirty="0" smtClean="0"/>
              <a:t>Continuity Communications</a:t>
            </a:r>
          </a:p>
          <a:p>
            <a:pPr lvl="1"/>
            <a:r>
              <a:rPr lang="en-US" sz="1600" dirty="0" smtClean="0"/>
              <a:t>Alternate Facilities</a:t>
            </a:r>
          </a:p>
          <a:p>
            <a:pPr lvl="1"/>
            <a:r>
              <a:rPr lang="en-US" sz="1600" dirty="0" smtClean="0"/>
              <a:t>Reconstitution</a:t>
            </a:r>
            <a:endParaRPr lang="en-US" sz="1600" dirty="0"/>
          </a:p>
        </p:txBody>
      </p:sp>
      <p:sp>
        <p:nvSpPr>
          <p:cNvPr id="7" name="Slide Number Placeholder 6"/>
          <p:cNvSpPr>
            <a:spLocks noGrp="1"/>
          </p:cNvSpPr>
          <p:nvPr>
            <p:ph type="sldNum" idx="10"/>
          </p:nvPr>
        </p:nvSpPr>
        <p:spPr/>
        <p:txBody>
          <a:bodyPr/>
          <a:lstStyle/>
          <a:p>
            <a:fld id="{D880E991-8F5E-4070-8BA7-CC8BCAE6F5C1}" type="slidenum">
              <a:rPr lang="en-GB" smtClean="0"/>
              <a:pPr/>
              <a:t>10</a:t>
            </a:fld>
            <a:endParaRPr lang="en-GB"/>
          </a:p>
        </p:txBody>
      </p:sp>
    </p:spTree>
    <p:extLst>
      <p:ext uri="{BB962C8B-B14F-4D97-AF65-F5344CB8AC3E}">
        <p14:creationId xmlns:p14="http://schemas.microsoft.com/office/powerpoint/2010/main" val="272896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Target: Densely Populated Areas</a:t>
            </a:r>
            <a:endParaRPr lang="en-US" dirty="0"/>
          </a:p>
        </p:txBody>
      </p:sp>
      <p:sp>
        <p:nvSpPr>
          <p:cNvPr id="2" name="Text Placeholder 1"/>
          <p:cNvSpPr>
            <a:spLocks noGrp="1"/>
          </p:cNvSpPr>
          <p:nvPr>
            <p:ph type="body" idx="1"/>
          </p:nvPr>
        </p:nvSpPr>
        <p:spPr>
          <a:xfrm>
            <a:off x="304800" y="1021138"/>
            <a:ext cx="4040188" cy="639762"/>
          </a:xfrm>
        </p:spPr>
        <p:txBody>
          <a:bodyPr/>
          <a:lstStyle/>
          <a:p>
            <a:pPr algn="ctr"/>
            <a:r>
              <a:rPr lang="en-US" dirty="0" smtClean="0"/>
              <a:t>Examples</a:t>
            </a:r>
            <a:endParaRPr lang="en-US" dirty="0"/>
          </a:p>
        </p:txBody>
      </p:sp>
      <p:sp>
        <p:nvSpPr>
          <p:cNvPr id="9" name="Content Placeholder 8"/>
          <p:cNvSpPr>
            <a:spLocks noGrp="1"/>
          </p:cNvSpPr>
          <p:nvPr>
            <p:ph sz="half" idx="2"/>
          </p:nvPr>
        </p:nvSpPr>
        <p:spPr>
          <a:xfrm>
            <a:off x="457200" y="1660900"/>
            <a:ext cx="4040188" cy="3951288"/>
          </a:xfrm>
        </p:spPr>
        <p:txBody>
          <a:bodyPr/>
          <a:lstStyle/>
          <a:p>
            <a:r>
              <a:rPr lang="en-US" sz="2000" dirty="0" smtClean="0"/>
              <a:t>Hotels, Restaurants, Malls</a:t>
            </a:r>
          </a:p>
          <a:p>
            <a:endParaRPr lang="en-US" sz="2000" dirty="0" smtClean="0"/>
          </a:p>
          <a:p>
            <a:r>
              <a:rPr lang="en-US" sz="2000" dirty="0" smtClean="0"/>
              <a:t>Schools, Places of Worship</a:t>
            </a:r>
          </a:p>
          <a:p>
            <a:endParaRPr lang="en-US" sz="2000" dirty="0"/>
          </a:p>
          <a:p>
            <a:r>
              <a:rPr lang="en-US" sz="2000" dirty="0" smtClean="0"/>
              <a:t>Sporting and Entertainment Events</a:t>
            </a:r>
          </a:p>
          <a:p>
            <a:endParaRPr lang="en-US" sz="2000" dirty="0" smtClean="0"/>
          </a:p>
          <a:p>
            <a:r>
              <a:rPr lang="en-US" sz="2000" dirty="0" smtClean="0"/>
              <a:t>General “downtown” areas</a:t>
            </a:r>
          </a:p>
          <a:p>
            <a:endParaRPr lang="en-US" sz="2000" dirty="0"/>
          </a:p>
          <a:p>
            <a:endParaRPr lang="en-US" sz="1600" dirty="0" smtClean="0"/>
          </a:p>
          <a:p>
            <a:endParaRPr lang="en-US" sz="2000" dirty="0"/>
          </a:p>
          <a:p>
            <a:pPr lvl="1"/>
            <a:endParaRPr lang="en-US" sz="2000" dirty="0" smtClean="0"/>
          </a:p>
          <a:p>
            <a:pPr lvl="1"/>
            <a:endParaRPr lang="en-US" sz="2000" dirty="0" smtClean="0"/>
          </a:p>
          <a:p>
            <a:pPr lvl="1"/>
            <a:endParaRPr lang="en-US" sz="2000" dirty="0" smtClean="0"/>
          </a:p>
          <a:p>
            <a:endParaRPr lang="en-US" sz="2000" dirty="0" smtClean="0"/>
          </a:p>
          <a:p>
            <a:endParaRPr lang="en-US" sz="2000" dirty="0"/>
          </a:p>
        </p:txBody>
      </p:sp>
      <p:sp>
        <p:nvSpPr>
          <p:cNvPr id="3" name="Text Placeholder 2"/>
          <p:cNvSpPr>
            <a:spLocks noGrp="1"/>
          </p:cNvSpPr>
          <p:nvPr>
            <p:ph type="body" sz="quarter" idx="3"/>
          </p:nvPr>
        </p:nvSpPr>
        <p:spPr>
          <a:xfrm>
            <a:off x="4645025" y="1021138"/>
            <a:ext cx="4041775" cy="639762"/>
          </a:xfrm>
        </p:spPr>
        <p:txBody>
          <a:bodyPr/>
          <a:lstStyle/>
          <a:p>
            <a:pPr algn="ctr"/>
            <a:r>
              <a:rPr lang="en-US" dirty="0" smtClean="0"/>
              <a:t>Impact of Attack</a:t>
            </a:r>
            <a:endParaRPr lang="en-US" dirty="0"/>
          </a:p>
        </p:txBody>
      </p:sp>
      <p:sp>
        <p:nvSpPr>
          <p:cNvPr id="4" name="Content Placeholder 3"/>
          <p:cNvSpPr>
            <a:spLocks noGrp="1"/>
          </p:cNvSpPr>
          <p:nvPr>
            <p:ph sz="quarter" idx="4"/>
          </p:nvPr>
        </p:nvSpPr>
        <p:spPr>
          <a:xfrm>
            <a:off x="4640543" y="1660900"/>
            <a:ext cx="4041775" cy="3951288"/>
          </a:xfrm>
        </p:spPr>
        <p:txBody>
          <a:bodyPr/>
          <a:lstStyle/>
          <a:p>
            <a:r>
              <a:rPr lang="en-US" sz="2000" dirty="0" smtClean="0"/>
              <a:t>Potential for mass casualties</a:t>
            </a:r>
          </a:p>
          <a:p>
            <a:r>
              <a:rPr lang="en-US" sz="2000" dirty="0" smtClean="0"/>
              <a:t>Opportunistic attacks may seem random and produce widespread fear</a:t>
            </a:r>
          </a:p>
          <a:p>
            <a:r>
              <a:rPr lang="en-US" sz="2000" dirty="0" smtClean="0"/>
              <a:t>Long term economic impact</a:t>
            </a:r>
          </a:p>
          <a:p>
            <a:r>
              <a:rPr lang="en-US" sz="2000" dirty="0" smtClean="0"/>
              <a:t>Continuity elements most impacted:</a:t>
            </a:r>
          </a:p>
          <a:p>
            <a:pPr lvl="1"/>
            <a:r>
              <a:rPr lang="en-US" sz="1600" dirty="0" smtClean="0"/>
              <a:t>Human Resources</a:t>
            </a:r>
          </a:p>
          <a:p>
            <a:pPr lvl="1"/>
            <a:r>
              <a:rPr lang="en-US" sz="1600" dirty="0" smtClean="0"/>
              <a:t>Succession/Authorities</a:t>
            </a:r>
          </a:p>
          <a:p>
            <a:pPr lvl="1"/>
            <a:r>
              <a:rPr lang="en-US" sz="1600" smtClean="0"/>
              <a:t>Continuity Communications</a:t>
            </a:r>
            <a:endParaRPr lang="en-US" sz="1600" dirty="0" smtClean="0"/>
          </a:p>
          <a:p>
            <a:pPr lvl="1"/>
            <a:r>
              <a:rPr lang="en-US" sz="1600" dirty="0" smtClean="0"/>
              <a:t>Test, Training, and Exercises</a:t>
            </a:r>
            <a:endParaRPr lang="en-US" sz="1600" dirty="0"/>
          </a:p>
        </p:txBody>
      </p:sp>
      <p:sp>
        <p:nvSpPr>
          <p:cNvPr id="7" name="Slide Number Placeholder 6"/>
          <p:cNvSpPr>
            <a:spLocks noGrp="1"/>
          </p:cNvSpPr>
          <p:nvPr>
            <p:ph type="sldNum" idx="10"/>
          </p:nvPr>
        </p:nvSpPr>
        <p:spPr/>
        <p:txBody>
          <a:bodyPr/>
          <a:lstStyle/>
          <a:p>
            <a:fld id="{D880E991-8F5E-4070-8BA7-CC8BCAE6F5C1}" type="slidenum">
              <a:rPr lang="en-GB" smtClean="0"/>
              <a:pPr/>
              <a:t>11</a:t>
            </a:fld>
            <a:endParaRPr lang="en-GB"/>
          </a:p>
        </p:txBody>
      </p:sp>
    </p:spTree>
    <p:extLst>
      <p:ext uri="{BB962C8B-B14F-4D97-AF65-F5344CB8AC3E}">
        <p14:creationId xmlns:p14="http://schemas.microsoft.com/office/powerpoint/2010/main" val="307039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Boston Marathon Bombing</a:t>
            </a:r>
            <a:endParaRPr lang="en-US" dirty="0"/>
          </a:p>
        </p:txBody>
      </p:sp>
      <p:sp>
        <p:nvSpPr>
          <p:cNvPr id="9" name="Content Placeholder 8"/>
          <p:cNvSpPr>
            <a:spLocks noGrp="1"/>
          </p:cNvSpPr>
          <p:nvPr>
            <p:ph idx="1"/>
          </p:nvPr>
        </p:nvSpPr>
        <p:spPr/>
        <p:txBody>
          <a:bodyPr/>
          <a:lstStyle/>
          <a:p>
            <a:r>
              <a:rPr lang="en-US" sz="2000" dirty="0" smtClean="0"/>
              <a:t>Developing and Maintaining Pre-Existing Professional Relationships</a:t>
            </a:r>
            <a:endParaRPr lang="en-US" sz="2000" dirty="0"/>
          </a:p>
          <a:p>
            <a:pPr lvl="1"/>
            <a:r>
              <a:rPr lang="en-US" sz="1600" dirty="0" smtClean="0"/>
              <a:t>Enhances capacity and capabilities to respond to complex incidents in a manner that cannot tangibly be captured or addressed in a written plan</a:t>
            </a:r>
            <a:endParaRPr lang="en-US" sz="1600" dirty="0"/>
          </a:p>
          <a:p>
            <a:pPr lvl="1"/>
            <a:r>
              <a:rPr lang="en-US" sz="1600" dirty="0" smtClean="0"/>
              <a:t>Pre-existing professional relationships among key leadership and front-line personnel</a:t>
            </a:r>
          </a:p>
          <a:p>
            <a:pPr lvl="2"/>
            <a:r>
              <a:rPr lang="en-US" sz="1200" dirty="0" smtClean="0"/>
              <a:t>Planning for special events</a:t>
            </a:r>
          </a:p>
          <a:p>
            <a:pPr lvl="2"/>
            <a:r>
              <a:rPr lang="en-US" sz="1200" dirty="0" smtClean="0"/>
              <a:t>Training and exercising</a:t>
            </a:r>
          </a:p>
          <a:p>
            <a:pPr lvl="2"/>
            <a:r>
              <a:rPr lang="en-US" sz="1200" dirty="0" smtClean="0"/>
              <a:t>Experience with prior large-scale events</a:t>
            </a:r>
          </a:p>
          <a:p>
            <a:endParaRPr lang="en-US" sz="2000" dirty="0" smtClean="0"/>
          </a:p>
          <a:p>
            <a:r>
              <a:rPr lang="en-US" sz="2000" dirty="0" smtClean="0"/>
              <a:t>Participation in Multi-Jurisdictional Exercises</a:t>
            </a:r>
          </a:p>
          <a:p>
            <a:pPr lvl="1"/>
            <a:r>
              <a:rPr lang="en-US" sz="1600" dirty="0" smtClean="0"/>
              <a:t>Enhances capabilities and proficiency to respond</a:t>
            </a:r>
          </a:p>
          <a:p>
            <a:pPr lvl="1"/>
            <a:r>
              <a:rPr lang="en-US" sz="1600" dirty="0" smtClean="0"/>
              <a:t>Practices response and coordination role and responsibilities</a:t>
            </a:r>
          </a:p>
          <a:p>
            <a:pPr lvl="1"/>
            <a:r>
              <a:rPr lang="en-US" sz="1600" dirty="0" smtClean="0"/>
              <a:t>Initial response to bombings was similar to 2012 tabletop exercise</a:t>
            </a:r>
            <a:endParaRPr lang="en-US" sz="1600" dirty="0"/>
          </a:p>
          <a:p>
            <a:endParaRPr lang="en-US"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12</a:t>
            </a:fld>
            <a:endParaRPr lang="en-GB"/>
          </a:p>
        </p:txBody>
      </p:sp>
    </p:spTree>
    <p:extLst>
      <p:ext uri="{BB962C8B-B14F-4D97-AF65-F5344CB8AC3E}">
        <p14:creationId xmlns:p14="http://schemas.microsoft.com/office/powerpoint/2010/main" val="2618486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Boston Marathon Bombing</a:t>
            </a:r>
            <a:endParaRPr lang="en-US" dirty="0"/>
          </a:p>
        </p:txBody>
      </p:sp>
      <p:sp>
        <p:nvSpPr>
          <p:cNvPr id="9" name="Content Placeholder 8"/>
          <p:cNvSpPr>
            <a:spLocks noGrp="1"/>
          </p:cNvSpPr>
          <p:nvPr>
            <p:ph idx="1"/>
          </p:nvPr>
        </p:nvSpPr>
        <p:spPr/>
        <p:txBody>
          <a:bodyPr/>
          <a:lstStyle/>
          <a:p>
            <a:r>
              <a:rPr lang="en-US" sz="2000" dirty="0" smtClean="0"/>
              <a:t>Formal Mutual Aid Agreements</a:t>
            </a:r>
            <a:endParaRPr lang="en-US" sz="2000" dirty="0"/>
          </a:p>
          <a:p>
            <a:pPr lvl="1"/>
            <a:r>
              <a:rPr lang="en-US" sz="1600" dirty="0" smtClean="0"/>
              <a:t>Incident required extensive coordination of mutual aid assets</a:t>
            </a:r>
          </a:p>
          <a:p>
            <a:pPr lvl="2"/>
            <a:r>
              <a:rPr lang="en-US" sz="1200" dirty="0" smtClean="0"/>
              <a:t>Requesting and deploying Explosive Ordinance Disposal (EOD) teams</a:t>
            </a:r>
          </a:p>
          <a:p>
            <a:pPr lvl="2"/>
            <a:r>
              <a:rPr lang="en-US" sz="1200" dirty="0" smtClean="0"/>
              <a:t>Increasing police presence</a:t>
            </a:r>
            <a:endParaRPr lang="en-US" sz="1200" dirty="0"/>
          </a:p>
          <a:p>
            <a:pPr lvl="1"/>
            <a:r>
              <a:rPr lang="en-US" sz="1600" dirty="0" smtClean="0"/>
              <a:t>Existing relationships and agreements</a:t>
            </a:r>
          </a:p>
          <a:p>
            <a:pPr lvl="2"/>
            <a:r>
              <a:rPr lang="en-US" sz="1200" dirty="0" smtClean="0"/>
              <a:t>EOD assets from New Hampshire, Connecticut, and Rhode Island State Police Departments</a:t>
            </a:r>
          </a:p>
          <a:p>
            <a:pPr lvl="2"/>
            <a:r>
              <a:rPr lang="en-US" sz="1200" dirty="0" smtClean="0"/>
              <a:t>New England State Compact activated for states to request and receive interstate law enforcement assets</a:t>
            </a:r>
          </a:p>
          <a:p>
            <a:endParaRPr lang="en-US" sz="2000" dirty="0"/>
          </a:p>
          <a:p>
            <a:endParaRPr lang="en-US"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13</a:t>
            </a:fld>
            <a:endParaRPr lang="en-GB"/>
          </a:p>
        </p:txBody>
      </p:sp>
    </p:spTree>
    <p:extLst>
      <p:ext uri="{BB962C8B-B14F-4D97-AF65-F5344CB8AC3E}">
        <p14:creationId xmlns:p14="http://schemas.microsoft.com/office/powerpoint/2010/main" val="2278675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Boston Marathon Bombing</a:t>
            </a:r>
            <a:endParaRPr lang="en-US" dirty="0"/>
          </a:p>
        </p:txBody>
      </p:sp>
      <p:sp>
        <p:nvSpPr>
          <p:cNvPr id="9" name="Content Placeholder 8"/>
          <p:cNvSpPr>
            <a:spLocks noGrp="1"/>
          </p:cNvSpPr>
          <p:nvPr>
            <p:ph idx="1"/>
          </p:nvPr>
        </p:nvSpPr>
        <p:spPr/>
        <p:txBody>
          <a:bodyPr/>
          <a:lstStyle/>
          <a:p>
            <a:r>
              <a:rPr lang="en-US" sz="2000" dirty="0" smtClean="0"/>
              <a:t>Decision to Shelter-In-Place</a:t>
            </a:r>
          </a:p>
          <a:p>
            <a:pPr lvl="1"/>
            <a:r>
              <a:rPr lang="en-US" sz="1600" dirty="0"/>
              <a:t>Overarching objective was to maintain public safety and to capture the suspect</a:t>
            </a:r>
          </a:p>
          <a:p>
            <a:pPr lvl="1"/>
            <a:r>
              <a:rPr lang="en-US" sz="1600" dirty="0" smtClean="0"/>
              <a:t>Leadership cognizant of the importance of the decision and communicating it prior to peak commuting times</a:t>
            </a:r>
          </a:p>
          <a:p>
            <a:pPr lvl="2"/>
            <a:r>
              <a:rPr lang="en-US" sz="1200" dirty="0" smtClean="0"/>
              <a:t>Suspending all transit services and local leaders collectively scripting the message to the public</a:t>
            </a:r>
          </a:p>
          <a:p>
            <a:pPr lvl="2"/>
            <a:r>
              <a:rPr lang="en-US" sz="1200" dirty="0" smtClean="0"/>
              <a:t>Impact and burden on residents and business owners</a:t>
            </a:r>
          </a:p>
          <a:p>
            <a:pPr lvl="2"/>
            <a:r>
              <a:rPr lang="en-US" sz="1200" dirty="0" smtClean="0"/>
              <a:t>Regular re-assessments on the shelter-in-place request throughout the day based on current or new information</a:t>
            </a:r>
          </a:p>
          <a:p>
            <a:pPr lvl="1"/>
            <a:r>
              <a:rPr lang="en-US" sz="1600" dirty="0" smtClean="0"/>
              <a:t>Unforeseen impacts to critical infrastructure and supply chain</a:t>
            </a:r>
          </a:p>
          <a:p>
            <a:pPr lvl="2"/>
            <a:endParaRPr lang="en-US" sz="1200" dirty="0" smtClean="0"/>
          </a:p>
          <a:p>
            <a:r>
              <a:rPr lang="en-US" sz="2000" dirty="0" smtClean="0"/>
              <a:t>Effective Use of Emergency Alerting</a:t>
            </a:r>
          </a:p>
          <a:p>
            <a:pPr lvl="1"/>
            <a:r>
              <a:rPr lang="en-US" sz="1600" dirty="0" smtClean="0"/>
              <a:t>Traditional media sources and emergency alerting systems used by Watertown, Boston, and Massachusetts Emergency Management Agency</a:t>
            </a:r>
          </a:p>
          <a:p>
            <a:pPr lvl="1"/>
            <a:r>
              <a:rPr lang="en-US" sz="1600" dirty="0" smtClean="0"/>
              <a:t>Public received alerts through various tools with update information about the shelter-in-place request throughout the day</a:t>
            </a:r>
            <a:endParaRPr lang="en-US" sz="1600" dirty="0"/>
          </a:p>
          <a:p>
            <a:endParaRPr lang="en-US"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14</a:t>
            </a:fld>
            <a:endParaRPr lang="en-GB"/>
          </a:p>
        </p:txBody>
      </p:sp>
    </p:spTree>
    <p:extLst>
      <p:ext uri="{BB962C8B-B14F-4D97-AF65-F5344CB8AC3E}">
        <p14:creationId xmlns:p14="http://schemas.microsoft.com/office/powerpoint/2010/main" val="240124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Boston Marathon Bombing</a:t>
            </a:r>
            <a:endParaRPr lang="en-US" dirty="0"/>
          </a:p>
        </p:txBody>
      </p:sp>
      <p:sp>
        <p:nvSpPr>
          <p:cNvPr id="9" name="Content Placeholder 8"/>
          <p:cNvSpPr>
            <a:spLocks noGrp="1"/>
          </p:cNvSpPr>
          <p:nvPr>
            <p:ph idx="1"/>
          </p:nvPr>
        </p:nvSpPr>
        <p:spPr/>
        <p:txBody>
          <a:bodyPr/>
          <a:lstStyle/>
          <a:p>
            <a:r>
              <a:rPr lang="en-US" sz="2000" dirty="0" smtClean="0"/>
              <a:t>Frequent and Coordinated Public Messaging</a:t>
            </a:r>
          </a:p>
          <a:p>
            <a:pPr lvl="1"/>
            <a:r>
              <a:rPr lang="en-US" sz="1600" dirty="0" smtClean="0"/>
              <a:t>Organizational leadership understood the importance of frequent and coordinated communication with the media and general public</a:t>
            </a:r>
          </a:p>
          <a:p>
            <a:pPr lvl="1"/>
            <a:r>
              <a:rPr lang="en-US" sz="1600" dirty="0" smtClean="0"/>
              <a:t>Goal of providing information from key city and state leadership as often as possible</a:t>
            </a:r>
          </a:p>
          <a:p>
            <a:pPr lvl="1"/>
            <a:r>
              <a:rPr lang="en-US" sz="1600" dirty="0" smtClean="0"/>
              <a:t>Key leaders worked together to craft clear, concise, unified messages they could deliver regarding the incident, its impacts, and measures taken in the aftermath</a:t>
            </a:r>
          </a:p>
          <a:p>
            <a:r>
              <a:rPr lang="en-US" sz="2000" dirty="0" smtClean="0"/>
              <a:t>Major lesson:</a:t>
            </a:r>
          </a:p>
          <a:p>
            <a:pPr lvl="1"/>
            <a:r>
              <a:rPr lang="en-US" sz="1600" dirty="0" smtClean="0"/>
              <a:t>The networks and partnerships that are built with law enforcement and others who provide critical decision information may not be available at the time you need the information. Work to ensure access even during the crisis phase. </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15</a:t>
            </a:fld>
            <a:endParaRPr lang="en-GB"/>
          </a:p>
        </p:txBody>
      </p:sp>
    </p:spTree>
    <p:extLst>
      <p:ext uri="{BB962C8B-B14F-4D97-AF65-F5344CB8AC3E}">
        <p14:creationId xmlns:p14="http://schemas.microsoft.com/office/powerpoint/2010/main" val="1777771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Boston Marathon Bombing</a:t>
            </a:r>
            <a:endParaRPr lang="en-US" dirty="0"/>
          </a:p>
        </p:txBody>
      </p:sp>
      <p:sp>
        <p:nvSpPr>
          <p:cNvPr id="9" name="Content Placeholder 8"/>
          <p:cNvSpPr>
            <a:spLocks noGrp="1"/>
          </p:cNvSpPr>
          <p:nvPr>
            <p:ph sz="half" idx="2"/>
          </p:nvPr>
        </p:nvSpPr>
        <p:spPr>
          <a:xfrm>
            <a:off x="445655" y="1535113"/>
            <a:ext cx="4040188" cy="3951288"/>
          </a:xfrm>
        </p:spPr>
        <p:txBody>
          <a:bodyPr/>
          <a:lstStyle/>
          <a:p>
            <a:endParaRPr lang="en-US" dirty="0" smtClean="0"/>
          </a:p>
          <a:p>
            <a:r>
              <a:rPr lang="en-US" dirty="0">
                <a:hlinkClick r:id="rId2"/>
              </a:rPr>
              <a:t>http://</a:t>
            </a:r>
            <a:r>
              <a:rPr lang="en-US" dirty="0" smtClean="0">
                <a:hlinkClick r:id="rId2"/>
              </a:rPr>
              <a:t>www.mass.gov/eopss/docs/mema/after-action-report-for-the-response-to-the-2013-boston-marathon-bombings.pdf</a:t>
            </a:r>
            <a:endParaRPr lang="en-US" dirty="0" smtClean="0"/>
          </a:p>
          <a:p>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1535113"/>
            <a:ext cx="2996096" cy="3951288"/>
          </a:xfrm>
        </p:spPr>
      </p:pic>
      <p:sp>
        <p:nvSpPr>
          <p:cNvPr id="7" name="Slide Number Placeholder 6"/>
          <p:cNvSpPr>
            <a:spLocks noGrp="1"/>
          </p:cNvSpPr>
          <p:nvPr>
            <p:ph type="sldNum" idx="10"/>
          </p:nvPr>
        </p:nvSpPr>
        <p:spPr/>
        <p:txBody>
          <a:bodyPr/>
          <a:lstStyle/>
          <a:p>
            <a:fld id="{D880E991-8F5E-4070-8BA7-CC8BCAE6F5C1}" type="slidenum">
              <a:rPr lang="en-GB" smtClean="0"/>
              <a:pPr/>
              <a:t>16</a:t>
            </a:fld>
            <a:endParaRPr lang="en-GB"/>
          </a:p>
        </p:txBody>
      </p:sp>
    </p:spTree>
    <p:extLst>
      <p:ext uri="{BB962C8B-B14F-4D97-AF65-F5344CB8AC3E}">
        <p14:creationId xmlns:p14="http://schemas.microsoft.com/office/powerpoint/2010/main" val="2863784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Continuity Planning</a:t>
            </a:r>
            <a:endParaRPr lang="en-US" dirty="0"/>
          </a:p>
        </p:txBody>
      </p:sp>
      <p:sp>
        <p:nvSpPr>
          <p:cNvPr id="9" name="Content Placeholder 8"/>
          <p:cNvSpPr>
            <a:spLocks noGrp="1"/>
          </p:cNvSpPr>
          <p:nvPr>
            <p:ph idx="1"/>
          </p:nvPr>
        </p:nvSpPr>
        <p:spPr/>
        <p:txBody>
          <a:bodyPr/>
          <a:lstStyle/>
          <a:p>
            <a:endParaRPr lang="en-US"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17</a:t>
            </a:fld>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4000"/>
            <a:ext cx="4635500" cy="3467354"/>
          </a:xfrm>
          <a:prstGeom prst="rect">
            <a:avLst/>
          </a:prstGeom>
        </p:spPr>
      </p:pic>
    </p:spTree>
    <p:extLst>
      <p:ext uri="{BB962C8B-B14F-4D97-AF65-F5344CB8AC3E}">
        <p14:creationId xmlns:p14="http://schemas.microsoft.com/office/powerpoint/2010/main" val="2832473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Leadership</a:t>
            </a:r>
            <a:endParaRPr lang="en-US" dirty="0"/>
          </a:p>
        </p:txBody>
      </p:sp>
      <p:sp>
        <p:nvSpPr>
          <p:cNvPr id="9" name="Content Placeholder 8"/>
          <p:cNvSpPr>
            <a:spLocks noGrp="1"/>
          </p:cNvSpPr>
          <p:nvPr>
            <p:ph idx="1"/>
          </p:nvPr>
        </p:nvSpPr>
        <p:spPr/>
        <p:txBody>
          <a:bodyPr/>
          <a:lstStyle/>
          <a:p>
            <a:r>
              <a:rPr lang="en-US" sz="2000" dirty="0" smtClean="0"/>
              <a:t>Does your planning account for?</a:t>
            </a:r>
          </a:p>
          <a:p>
            <a:pPr lvl="1"/>
            <a:r>
              <a:rPr lang="en-US" sz="1600" dirty="0" smtClean="0"/>
              <a:t>Monitoring of, accessing, and adapting to intelligence reports and threat information?</a:t>
            </a:r>
          </a:p>
          <a:p>
            <a:pPr lvl="1"/>
            <a:r>
              <a:rPr lang="en-US" sz="1600" dirty="0" smtClean="0"/>
              <a:t>Security measures for senior personnel who may be traveling?</a:t>
            </a:r>
          </a:p>
          <a:p>
            <a:pPr lvl="1"/>
            <a:r>
              <a:rPr lang="en-US" sz="1600" dirty="0" smtClean="0"/>
              <a:t>Decision-making and plan activations:</a:t>
            </a:r>
          </a:p>
          <a:p>
            <a:pPr lvl="2"/>
            <a:r>
              <a:rPr lang="en-US" sz="1200" dirty="0" smtClean="0"/>
              <a:t>During an environment of uncertainty and/or fear?</a:t>
            </a:r>
          </a:p>
          <a:p>
            <a:pPr lvl="2"/>
            <a:r>
              <a:rPr lang="en-US" sz="1200" dirty="0" smtClean="0"/>
              <a:t>In the absence of senior leadership?</a:t>
            </a:r>
          </a:p>
          <a:p>
            <a:pPr lvl="1"/>
            <a:r>
              <a:rPr lang="en-US" sz="1600" dirty="0" smtClean="0"/>
              <a:t>Prioritization/Re-prioritization of essential functions and additional duties created by the terrorism event?</a:t>
            </a:r>
          </a:p>
          <a:p>
            <a:pPr lvl="1"/>
            <a:r>
              <a:rPr lang="en-US" sz="1600" dirty="0" smtClean="0"/>
              <a:t>Interaction with and response to the directions of first responders, law enforcement, and investigative personnel?</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18</a:t>
            </a:fld>
            <a:endParaRPr lang="en-GB"/>
          </a:p>
        </p:txBody>
      </p:sp>
    </p:spTree>
    <p:extLst>
      <p:ext uri="{BB962C8B-B14F-4D97-AF65-F5344CB8AC3E}">
        <p14:creationId xmlns:p14="http://schemas.microsoft.com/office/powerpoint/2010/main" val="1389684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Staff</a:t>
            </a:r>
            <a:endParaRPr lang="en-US" dirty="0"/>
          </a:p>
        </p:txBody>
      </p:sp>
      <p:sp>
        <p:nvSpPr>
          <p:cNvPr id="9" name="Content Placeholder 8"/>
          <p:cNvSpPr>
            <a:spLocks noGrp="1"/>
          </p:cNvSpPr>
          <p:nvPr>
            <p:ph idx="1"/>
          </p:nvPr>
        </p:nvSpPr>
        <p:spPr/>
        <p:txBody>
          <a:bodyPr/>
          <a:lstStyle/>
          <a:p>
            <a:r>
              <a:rPr lang="en-US" sz="2000" dirty="0" smtClean="0"/>
              <a:t>Does your planning account for?</a:t>
            </a:r>
          </a:p>
          <a:p>
            <a:pPr lvl="1"/>
            <a:r>
              <a:rPr lang="en-US" sz="1600" dirty="0" smtClean="0"/>
              <a:t>Staff mental health, morale, and possible reluctance during times of fear and uncertainty?</a:t>
            </a:r>
          </a:p>
          <a:p>
            <a:pPr lvl="1"/>
            <a:r>
              <a:rPr lang="en-US" sz="1600" dirty="0" smtClean="0"/>
              <a:t>Communications with staff during and after the incident?</a:t>
            </a:r>
          </a:p>
          <a:p>
            <a:pPr lvl="1"/>
            <a:r>
              <a:rPr lang="en-US" sz="1600" dirty="0" smtClean="0"/>
              <a:t>Employee family support?</a:t>
            </a:r>
          </a:p>
          <a:p>
            <a:pPr lvl="1"/>
            <a:r>
              <a:rPr lang="en-US" sz="1600" dirty="0" smtClean="0"/>
              <a:t>Security measures for staff who may be on travel during a terrorism incident?</a:t>
            </a:r>
          </a:p>
          <a:p>
            <a:pPr lvl="1"/>
            <a:r>
              <a:rPr lang="en-US" sz="1600" dirty="0" smtClean="0"/>
              <a:t>Altering, adding, or blocking staff access permissions during an incident?</a:t>
            </a:r>
          </a:p>
          <a:p>
            <a:pPr lvl="1"/>
            <a:r>
              <a:rPr lang="en-US" sz="1600" dirty="0" smtClean="0"/>
              <a:t>Operational security considerations of your plan’s confidentiality and dissemination?</a:t>
            </a:r>
          </a:p>
          <a:p>
            <a:pPr lvl="1"/>
            <a:r>
              <a:rPr lang="en-US" sz="1600" dirty="0" smtClean="0"/>
              <a:t>Who has the authority to convey information to staff and partners?</a:t>
            </a:r>
          </a:p>
          <a:p>
            <a:pPr lvl="1"/>
            <a:r>
              <a:rPr lang="en-US" sz="1600" dirty="0" smtClean="0"/>
              <a:t>Insider threat awareness and suspicious behavior reporting?</a:t>
            </a:r>
          </a:p>
          <a:p>
            <a:pPr lvl="1"/>
            <a:r>
              <a:rPr lang="en-US" sz="1600" dirty="0" smtClean="0"/>
              <a:t>The effect of the incident in recovery and reconstitution efforts?</a:t>
            </a:r>
          </a:p>
          <a:p>
            <a:pPr lvl="1"/>
            <a:endParaRPr lang="en-US" sz="1600"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19</a:t>
            </a:fld>
            <a:endParaRPr lang="en-GB"/>
          </a:p>
        </p:txBody>
      </p:sp>
    </p:spTree>
    <p:extLst>
      <p:ext uri="{BB962C8B-B14F-4D97-AF65-F5344CB8AC3E}">
        <p14:creationId xmlns:p14="http://schemas.microsoft.com/office/powerpoint/2010/main" val="1276373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Overview</a:t>
            </a:r>
            <a:endParaRPr lang="en-US" dirty="0"/>
          </a:p>
        </p:txBody>
      </p:sp>
      <p:sp>
        <p:nvSpPr>
          <p:cNvPr id="9" name="Content Placeholder 8"/>
          <p:cNvSpPr>
            <a:spLocks noGrp="1"/>
          </p:cNvSpPr>
          <p:nvPr>
            <p:ph idx="1"/>
          </p:nvPr>
        </p:nvSpPr>
        <p:spPr/>
        <p:txBody>
          <a:bodyPr/>
          <a:lstStyle/>
          <a:p>
            <a:r>
              <a:rPr lang="en-US" sz="2000" dirty="0" smtClean="0"/>
              <a:t>Scope and Purpose</a:t>
            </a:r>
          </a:p>
          <a:p>
            <a:r>
              <a:rPr lang="en-US" sz="2000" dirty="0" smtClean="0"/>
              <a:t>Concepts to Consider</a:t>
            </a:r>
          </a:p>
          <a:p>
            <a:r>
              <a:rPr lang="en-US" sz="2000" dirty="0" smtClean="0"/>
              <a:t>Targets</a:t>
            </a:r>
          </a:p>
          <a:p>
            <a:r>
              <a:rPr lang="en-US" sz="2000" dirty="0" smtClean="0"/>
              <a:t>Boston Marathon Bombing</a:t>
            </a:r>
          </a:p>
          <a:p>
            <a:r>
              <a:rPr lang="en-US" sz="2000" dirty="0" smtClean="0"/>
              <a:t>Continuity Planning</a:t>
            </a:r>
          </a:p>
          <a:p>
            <a:r>
              <a:rPr lang="en-US" sz="2000" dirty="0" smtClean="0"/>
              <a:t>Reconstitution</a:t>
            </a:r>
          </a:p>
          <a:p>
            <a:r>
              <a:rPr lang="en-US" sz="2000" dirty="0" smtClean="0"/>
              <a:t>Summary</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a:t>
            </a:fld>
            <a:endParaRPr lang="en-GB"/>
          </a:p>
        </p:txBody>
      </p:sp>
    </p:spTree>
    <p:extLst>
      <p:ext uri="{BB962C8B-B14F-4D97-AF65-F5344CB8AC3E}">
        <p14:creationId xmlns:p14="http://schemas.microsoft.com/office/powerpoint/2010/main" val="1509460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Facilities</a:t>
            </a:r>
            <a:endParaRPr lang="en-US" dirty="0"/>
          </a:p>
        </p:txBody>
      </p:sp>
      <p:sp>
        <p:nvSpPr>
          <p:cNvPr id="9" name="Content Placeholder 8"/>
          <p:cNvSpPr>
            <a:spLocks noGrp="1"/>
          </p:cNvSpPr>
          <p:nvPr>
            <p:ph idx="1"/>
          </p:nvPr>
        </p:nvSpPr>
        <p:spPr/>
        <p:txBody>
          <a:bodyPr/>
          <a:lstStyle/>
          <a:p>
            <a:r>
              <a:rPr lang="en-US" sz="2000" dirty="0" smtClean="0"/>
              <a:t>Does your planning account for?</a:t>
            </a:r>
          </a:p>
          <a:p>
            <a:pPr lvl="1"/>
            <a:r>
              <a:rPr lang="en-US" sz="1600" dirty="0" smtClean="0"/>
              <a:t>Conducting operations from facilities during heightened security?</a:t>
            </a:r>
          </a:p>
          <a:p>
            <a:pPr lvl="1"/>
            <a:r>
              <a:rPr lang="en-US" sz="1600" dirty="0" smtClean="0"/>
              <a:t>Ensuring that leadership can make an informed decision on whether the alternate site is any “safer” from the terrorism threat?</a:t>
            </a:r>
          </a:p>
          <a:p>
            <a:pPr lvl="1"/>
            <a:r>
              <a:rPr lang="en-US" sz="1600" dirty="0" smtClean="0"/>
              <a:t>Operating when your facility is a specific target?</a:t>
            </a:r>
          </a:p>
          <a:p>
            <a:pPr lvl="1"/>
            <a:r>
              <a:rPr lang="en-US" sz="1600" dirty="0" smtClean="0"/>
              <a:t>Consideration of secondary attacks?</a:t>
            </a:r>
          </a:p>
          <a:p>
            <a:pPr lvl="1"/>
            <a:r>
              <a:rPr lang="en-US" sz="1600" dirty="0" smtClean="0"/>
              <a:t>Providing post-incident security and access control at primary and alternate facilities?</a:t>
            </a:r>
          </a:p>
          <a:p>
            <a:pPr lvl="1"/>
            <a:r>
              <a:rPr lang="en-US" sz="1600" dirty="0" smtClean="0"/>
              <a:t>Operational security considerations pertaining to the visibility and public knowledge of your alternate facility location?</a:t>
            </a:r>
          </a:p>
          <a:p>
            <a:pPr lvl="1"/>
            <a:r>
              <a:rPr lang="en-US" sz="1600" dirty="0" smtClean="0"/>
              <a:t>Effects of critical infrastructure and supply chain disruptions on prolonged operations?</a:t>
            </a:r>
          </a:p>
          <a:p>
            <a:pPr lvl="1"/>
            <a:r>
              <a:rPr lang="en-US" sz="1600" dirty="0" smtClean="0"/>
              <a:t>Integrating and coordinating reconstitution operations with safety, law enforcement, and investigative authorities?</a:t>
            </a:r>
          </a:p>
          <a:p>
            <a:pPr lvl="1"/>
            <a:r>
              <a:rPr lang="en-US" sz="1600" dirty="0" smtClean="0"/>
              <a:t>Ensuring physical security and protective measures for primary and alternate facilities?</a:t>
            </a:r>
          </a:p>
          <a:p>
            <a:pPr lvl="1"/>
            <a:endParaRPr lang="en-US" sz="1600"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20</a:t>
            </a:fld>
            <a:endParaRPr lang="en-GB"/>
          </a:p>
        </p:txBody>
      </p:sp>
    </p:spTree>
    <p:extLst>
      <p:ext uri="{BB962C8B-B14F-4D97-AF65-F5344CB8AC3E}">
        <p14:creationId xmlns:p14="http://schemas.microsoft.com/office/powerpoint/2010/main" val="282022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Communications and Technology</a:t>
            </a:r>
            <a:endParaRPr lang="en-US" dirty="0"/>
          </a:p>
        </p:txBody>
      </p:sp>
      <p:sp>
        <p:nvSpPr>
          <p:cNvPr id="9" name="Content Placeholder 8"/>
          <p:cNvSpPr>
            <a:spLocks noGrp="1"/>
          </p:cNvSpPr>
          <p:nvPr>
            <p:ph idx="1"/>
          </p:nvPr>
        </p:nvSpPr>
        <p:spPr/>
        <p:txBody>
          <a:bodyPr/>
          <a:lstStyle/>
          <a:p>
            <a:r>
              <a:rPr lang="en-US" sz="2000" dirty="0" smtClean="0"/>
              <a:t>Does your planning account for?</a:t>
            </a:r>
          </a:p>
          <a:p>
            <a:pPr lvl="1"/>
            <a:r>
              <a:rPr lang="en-US" sz="1600" dirty="0" smtClean="0"/>
              <a:t>Ensuring and confirmation message and records authenticity and integrity?</a:t>
            </a:r>
          </a:p>
          <a:p>
            <a:pPr lvl="1"/>
            <a:r>
              <a:rPr lang="en-US" sz="1600" dirty="0" smtClean="0"/>
              <a:t>Security protocols on what types of information should NOT be communicated?</a:t>
            </a:r>
          </a:p>
          <a:p>
            <a:pPr lvl="1"/>
            <a:r>
              <a:rPr lang="en-US" sz="1600" dirty="0" smtClean="0"/>
              <a:t>Altering or removing user accounts (email, network, communications) should an insider threat be identified?</a:t>
            </a:r>
          </a:p>
          <a:p>
            <a:pPr lvl="1"/>
            <a:r>
              <a:rPr lang="en-US" sz="1600" dirty="0" smtClean="0"/>
              <a:t>Adequately maintaining situational awareness for all staff in all phases of continuity?</a:t>
            </a:r>
          </a:p>
          <a:p>
            <a:pPr lvl="1"/>
            <a:r>
              <a:rPr lang="en-US" sz="1600" dirty="0" smtClean="0"/>
              <a:t>Redundancy in communications?</a:t>
            </a:r>
          </a:p>
          <a:p>
            <a:pPr lvl="1"/>
            <a:r>
              <a:rPr lang="en-US" sz="1600" dirty="0" smtClean="0"/>
              <a:t>Interoperable communications?</a:t>
            </a:r>
          </a:p>
          <a:p>
            <a:pPr lvl="1"/>
            <a:endParaRPr lang="en-US" sz="1600"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21</a:t>
            </a:fld>
            <a:endParaRPr lang="en-GB"/>
          </a:p>
        </p:txBody>
      </p:sp>
    </p:spTree>
    <p:extLst>
      <p:ext uri="{BB962C8B-B14F-4D97-AF65-F5344CB8AC3E}">
        <p14:creationId xmlns:p14="http://schemas.microsoft.com/office/powerpoint/2010/main" val="2076168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Reconstitution</a:t>
            </a:r>
            <a:endParaRPr lang="en-US" dirty="0"/>
          </a:p>
        </p:txBody>
      </p:sp>
      <p:sp>
        <p:nvSpPr>
          <p:cNvPr id="9" name="Content Placeholder 8"/>
          <p:cNvSpPr>
            <a:spLocks noGrp="1"/>
          </p:cNvSpPr>
          <p:nvPr>
            <p:ph idx="1"/>
          </p:nvPr>
        </p:nvSpPr>
        <p:spPr/>
        <p:txBody>
          <a:bodyPr/>
          <a:lstStyle/>
          <a:p>
            <a:r>
              <a:rPr lang="en-US" sz="2000" dirty="0" smtClean="0"/>
              <a:t>Real World Reconstitution</a:t>
            </a:r>
          </a:p>
          <a:p>
            <a:pPr lvl="1"/>
            <a:endParaRPr lang="en-US" sz="1600" dirty="0" smtClean="0"/>
          </a:p>
          <a:p>
            <a:pPr lvl="1"/>
            <a:r>
              <a:rPr lang="en-US" sz="1600" dirty="0" smtClean="0"/>
              <a:t>It took 17 months after the Navy Yard shooting for personnel to reoccupy Building 197</a:t>
            </a:r>
          </a:p>
          <a:p>
            <a:pPr lvl="1"/>
            <a:endParaRPr lang="en-US" sz="1600" dirty="0" smtClean="0"/>
          </a:p>
          <a:p>
            <a:pPr lvl="1"/>
            <a:r>
              <a:rPr lang="en-US" sz="1600" dirty="0" smtClean="0"/>
              <a:t>The Navy completed a $6.4 million renovation of the building </a:t>
            </a:r>
          </a:p>
          <a:p>
            <a:pPr lvl="1"/>
            <a:endParaRPr lang="en-US" sz="1600" dirty="0" smtClean="0"/>
          </a:p>
          <a:p>
            <a:pPr lvl="1"/>
            <a:r>
              <a:rPr lang="en-US" sz="1600" dirty="0" smtClean="0"/>
              <a:t>During the renovation, personnel were relocated to a former Coast Guard facility at Buzzard Point</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22</a:t>
            </a:fld>
            <a:endParaRPr lang="en-GB"/>
          </a:p>
        </p:txBody>
      </p:sp>
    </p:spTree>
    <p:extLst>
      <p:ext uri="{BB962C8B-B14F-4D97-AF65-F5344CB8AC3E}">
        <p14:creationId xmlns:p14="http://schemas.microsoft.com/office/powerpoint/2010/main" val="588363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Reconstitution</a:t>
            </a:r>
            <a:endParaRPr lang="en-US" dirty="0"/>
          </a:p>
        </p:txBody>
      </p:sp>
      <p:sp>
        <p:nvSpPr>
          <p:cNvPr id="9" name="Content Placeholder 8"/>
          <p:cNvSpPr>
            <a:spLocks noGrp="1"/>
          </p:cNvSpPr>
          <p:nvPr>
            <p:ph idx="1"/>
          </p:nvPr>
        </p:nvSpPr>
        <p:spPr/>
        <p:txBody>
          <a:bodyPr/>
          <a:lstStyle/>
          <a:p>
            <a:r>
              <a:rPr lang="en-US" sz="2000" dirty="0" smtClean="0"/>
              <a:t>Real World Reconstitution</a:t>
            </a:r>
          </a:p>
          <a:p>
            <a:pPr lvl="1"/>
            <a:endParaRPr lang="en-US" sz="1600" dirty="0" smtClean="0"/>
          </a:p>
          <a:p>
            <a:pPr lvl="1"/>
            <a:r>
              <a:rPr lang="en-US" sz="1600" dirty="0" smtClean="0"/>
              <a:t>Many personnel refuse to go back to Building 197 and the Navy has accommodated their wishes by transferring them to other jobs in different buildings</a:t>
            </a:r>
          </a:p>
          <a:p>
            <a:pPr lvl="1"/>
            <a:endParaRPr lang="en-US" sz="1600" dirty="0" smtClean="0"/>
          </a:p>
          <a:p>
            <a:pPr lvl="1"/>
            <a:r>
              <a:rPr lang="en-US" sz="1600" dirty="0" smtClean="0"/>
              <a:t>Personnel returned on a staggered weekly move-in schedule over the course of nine weeks</a:t>
            </a:r>
          </a:p>
          <a:p>
            <a:pPr lvl="1"/>
            <a:endParaRPr lang="en-US" sz="2400" dirty="0" smtClean="0"/>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23</a:t>
            </a:fld>
            <a:endParaRPr lang="en-GB"/>
          </a:p>
        </p:txBody>
      </p:sp>
    </p:spTree>
    <p:extLst>
      <p:ext uri="{BB962C8B-B14F-4D97-AF65-F5344CB8AC3E}">
        <p14:creationId xmlns:p14="http://schemas.microsoft.com/office/powerpoint/2010/main" val="2328636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Reconstitution</a:t>
            </a:r>
            <a:endParaRPr lang="en-US" dirty="0"/>
          </a:p>
        </p:txBody>
      </p:sp>
      <p:sp>
        <p:nvSpPr>
          <p:cNvPr id="9" name="Content Placeholder 8"/>
          <p:cNvSpPr>
            <a:spLocks noGrp="1"/>
          </p:cNvSpPr>
          <p:nvPr>
            <p:ph idx="1"/>
          </p:nvPr>
        </p:nvSpPr>
        <p:spPr/>
        <p:txBody>
          <a:bodyPr/>
          <a:lstStyle/>
          <a:p>
            <a:r>
              <a:rPr lang="en-US" sz="2000" dirty="0" smtClean="0"/>
              <a:t>Real World Reconstitution</a:t>
            </a:r>
          </a:p>
          <a:p>
            <a:pPr lvl="1"/>
            <a:endParaRPr lang="en-US" sz="2400" dirty="0" smtClean="0"/>
          </a:p>
          <a:p>
            <a:pPr lvl="1"/>
            <a:r>
              <a:rPr lang="en-US" sz="1600" dirty="0" smtClean="0"/>
              <a:t>“The Navy has done a wonderful job of re-creating that space so that it won’t be haunted by the memories and by the unresolved emotions of people who were there that day.  They have done a herculean effort at reclaiming and rededicating that space.  There may be people so traumatized they don’t feel comfortable about being back in there.  Some will have to figure out ways to expunge their fear.  But the institution has done as much as they can to make the building a safe place.” – Commander Paul Anderson, Navy Chaplain</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24</a:t>
            </a:fld>
            <a:endParaRPr lang="en-GB"/>
          </a:p>
        </p:txBody>
      </p:sp>
    </p:spTree>
    <p:extLst>
      <p:ext uri="{BB962C8B-B14F-4D97-AF65-F5344CB8AC3E}">
        <p14:creationId xmlns:p14="http://schemas.microsoft.com/office/powerpoint/2010/main" val="3244061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Summary</a:t>
            </a:r>
            <a:endParaRPr lang="en-US" dirty="0"/>
          </a:p>
        </p:txBody>
      </p:sp>
      <p:sp>
        <p:nvSpPr>
          <p:cNvPr id="9" name="Content Placeholder 8"/>
          <p:cNvSpPr>
            <a:spLocks noGrp="1"/>
          </p:cNvSpPr>
          <p:nvPr>
            <p:ph idx="1"/>
          </p:nvPr>
        </p:nvSpPr>
        <p:spPr/>
        <p:txBody>
          <a:bodyPr/>
          <a:lstStyle/>
          <a:p>
            <a:r>
              <a:rPr lang="en-US" sz="2000" dirty="0" smtClean="0"/>
              <a:t>Scope and Purpose</a:t>
            </a:r>
          </a:p>
          <a:p>
            <a:r>
              <a:rPr lang="en-US" sz="2000" dirty="0" smtClean="0"/>
              <a:t>Concepts to Consider</a:t>
            </a:r>
          </a:p>
          <a:p>
            <a:r>
              <a:rPr lang="en-US" sz="2000" dirty="0" smtClean="0"/>
              <a:t>Targets</a:t>
            </a:r>
          </a:p>
          <a:p>
            <a:r>
              <a:rPr lang="en-US" sz="2000" dirty="0" smtClean="0"/>
              <a:t>Boston Marathon Bombing</a:t>
            </a:r>
          </a:p>
          <a:p>
            <a:r>
              <a:rPr lang="en-US" sz="2000" dirty="0" smtClean="0"/>
              <a:t>Continuity Planning</a:t>
            </a:r>
          </a:p>
          <a:p>
            <a:r>
              <a:rPr lang="en-US" sz="2000" dirty="0" smtClean="0"/>
              <a:t>Reconstitution</a:t>
            </a:r>
          </a:p>
          <a:p>
            <a:r>
              <a:rPr lang="en-US" sz="2000" dirty="0" smtClean="0"/>
              <a:t>Summary</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25</a:t>
            </a:fld>
            <a:endParaRPr lang="en-GB"/>
          </a:p>
        </p:txBody>
      </p:sp>
    </p:spTree>
    <p:extLst>
      <p:ext uri="{BB962C8B-B14F-4D97-AF65-F5344CB8AC3E}">
        <p14:creationId xmlns:p14="http://schemas.microsoft.com/office/powerpoint/2010/main" val="1827371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smtClean="0"/>
          </a:p>
          <a:p>
            <a:endParaRPr lang="en-US" dirty="0"/>
          </a:p>
          <a:p>
            <a:pPr marL="0" indent="0" algn="ctr">
              <a:buNone/>
            </a:pPr>
            <a:r>
              <a:rPr lang="en-US" sz="4000" b="1" dirty="0" smtClean="0"/>
              <a:t>Questions?</a:t>
            </a:r>
          </a:p>
          <a:p>
            <a:pPr marL="0" lvl="0" indent="0" algn="ctr" defTabSz="914400" eaLnBrk="0" hangingPunct="0">
              <a:lnSpc>
                <a:spcPct val="100000"/>
              </a:lnSpc>
              <a:spcBef>
                <a:spcPts val="0"/>
              </a:spcBef>
              <a:buClr>
                <a:srgbClr val="B0B1B3"/>
              </a:buClr>
              <a:buSzTx/>
              <a:buNone/>
              <a:defRPr/>
            </a:pPr>
            <a:endParaRPr lang="en-US" sz="2000" b="1" dirty="0" smtClean="0"/>
          </a:p>
          <a:p>
            <a:pPr marL="0" lvl="0" indent="0" algn="ctr" defTabSz="914400" eaLnBrk="0" hangingPunct="0">
              <a:lnSpc>
                <a:spcPct val="100000"/>
              </a:lnSpc>
              <a:spcBef>
                <a:spcPts val="0"/>
              </a:spcBef>
              <a:buClr>
                <a:srgbClr val="B0B1B3"/>
              </a:buClr>
              <a:buSzTx/>
              <a:buNone/>
              <a:defRPr/>
            </a:pPr>
            <a:r>
              <a:rPr lang="en-US" sz="1600" dirty="0" smtClean="0"/>
              <a:t/>
            </a:r>
            <a:br>
              <a:rPr lang="en-US" sz="1600" dirty="0" smtClean="0"/>
            </a:br>
            <a:endParaRPr lang="en-US" sz="1600" dirty="0"/>
          </a:p>
          <a:p>
            <a:pPr marL="0" lvl="0" indent="0" algn="ctr" defTabSz="914400" eaLnBrk="0" hangingPunct="0">
              <a:lnSpc>
                <a:spcPct val="100000"/>
              </a:lnSpc>
              <a:spcBef>
                <a:spcPts val="0"/>
              </a:spcBef>
              <a:buClr>
                <a:srgbClr val="B0B1B3"/>
              </a:buClr>
              <a:buSzTx/>
              <a:buNone/>
              <a:defRPr/>
            </a:pPr>
            <a:r>
              <a:rPr lang="en-US" sz="1600" dirty="0" smtClean="0"/>
              <a:t>Anthony Buller</a:t>
            </a:r>
            <a:endParaRPr lang="en-US" sz="1600" dirty="0"/>
          </a:p>
          <a:p>
            <a:pPr marL="0" lvl="0" indent="0" algn="ctr" defTabSz="914400" eaLnBrk="0" hangingPunct="0">
              <a:lnSpc>
                <a:spcPct val="100000"/>
              </a:lnSpc>
              <a:spcBef>
                <a:spcPts val="0"/>
              </a:spcBef>
              <a:buClr>
                <a:srgbClr val="B0B1B3"/>
              </a:buClr>
              <a:buSzTx/>
              <a:buNone/>
              <a:defRPr/>
            </a:pPr>
            <a:r>
              <a:rPr lang="en-US" sz="1600" kern="1200" dirty="0" smtClean="0">
                <a:solidFill>
                  <a:srgbClr val="333333"/>
                </a:solidFill>
              </a:rPr>
              <a:t>Regional Continuity Manager</a:t>
            </a:r>
            <a:endParaRPr lang="en-US" sz="1600" dirty="0"/>
          </a:p>
          <a:p>
            <a:pPr marL="0" lvl="0" indent="0" algn="ctr" defTabSz="914400" eaLnBrk="0" hangingPunct="0">
              <a:lnSpc>
                <a:spcPct val="100000"/>
              </a:lnSpc>
              <a:spcBef>
                <a:spcPts val="0"/>
              </a:spcBef>
              <a:buClr>
                <a:srgbClr val="B0B1B3"/>
              </a:buClr>
              <a:buSzTx/>
              <a:buNone/>
              <a:defRPr/>
            </a:pPr>
            <a:r>
              <a:rPr lang="en-US" sz="1600" kern="1200" dirty="0">
                <a:solidFill>
                  <a:srgbClr val="333333"/>
                </a:solidFill>
              </a:rPr>
              <a:t>Federal Emergency Management Agency</a:t>
            </a:r>
          </a:p>
          <a:p>
            <a:pPr marL="0" lvl="0" indent="0" algn="ctr" defTabSz="914400" eaLnBrk="0" hangingPunct="0">
              <a:lnSpc>
                <a:spcPct val="100000"/>
              </a:lnSpc>
              <a:spcBef>
                <a:spcPts val="0"/>
              </a:spcBef>
              <a:buClr>
                <a:srgbClr val="B0B1B3"/>
              </a:buClr>
              <a:buSzTx/>
              <a:buNone/>
              <a:defRPr/>
            </a:pPr>
            <a:r>
              <a:rPr lang="en-US" sz="1600" dirty="0" smtClean="0"/>
              <a:t>Region III, Philadelphia, PA</a:t>
            </a:r>
            <a:endParaRPr lang="en-US" sz="1600" dirty="0"/>
          </a:p>
          <a:p>
            <a:pPr marL="0" lvl="0" indent="0" algn="ctr" defTabSz="914400" eaLnBrk="0" hangingPunct="0">
              <a:lnSpc>
                <a:spcPct val="100000"/>
              </a:lnSpc>
              <a:spcBef>
                <a:spcPts val="0"/>
              </a:spcBef>
              <a:buClr>
                <a:srgbClr val="B0B1B3"/>
              </a:buClr>
              <a:buSzTx/>
              <a:buNone/>
              <a:defRPr/>
            </a:pPr>
            <a:r>
              <a:rPr lang="en-US" sz="1600" kern="1200" dirty="0">
                <a:solidFill>
                  <a:srgbClr val="333333"/>
                </a:solidFill>
              </a:rPr>
              <a:t>a</a:t>
            </a:r>
            <a:r>
              <a:rPr lang="en-US" sz="1600" kern="1200" dirty="0" smtClean="0">
                <a:solidFill>
                  <a:srgbClr val="333333"/>
                </a:solidFill>
              </a:rPr>
              <a:t>nthony.buller@fema.dhs.gov</a:t>
            </a:r>
            <a:endParaRPr lang="en-US" sz="3600" dirty="0"/>
          </a:p>
        </p:txBody>
      </p:sp>
      <p:sp>
        <p:nvSpPr>
          <p:cNvPr id="7" name="Slide Number Placeholder 6"/>
          <p:cNvSpPr>
            <a:spLocks noGrp="1"/>
          </p:cNvSpPr>
          <p:nvPr>
            <p:ph type="sldNum" idx="10"/>
          </p:nvPr>
        </p:nvSpPr>
        <p:spPr/>
        <p:txBody>
          <a:bodyPr/>
          <a:lstStyle/>
          <a:p>
            <a:fld id="{D880E991-8F5E-4070-8BA7-CC8BCAE6F5C1}" type="slidenum">
              <a:rPr lang="en-GB" smtClean="0"/>
              <a:pPr/>
              <a:t>26</a:t>
            </a:fld>
            <a:endParaRPr lang="en-GB"/>
          </a:p>
        </p:txBody>
      </p:sp>
    </p:spTree>
    <p:extLst>
      <p:ext uri="{BB962C8B-B14F-4D97-AF65-F5344CB8AC3E}">
        <p14:creationId xmlns:p14="http://schemas.microsoft.com/office/powerpoint/2010/main" val="13306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Scope and Purpose</a:t>
            </a:r>
            <a:endParaRPr lang="en-US" dirty="0"/>
          </a:p>
        </p:txBody>
      </p:sp>
      <p:sp>
        <p:nvSpPr>
          <p:cNvPr id="9" name="Content Placeholder 8"/>
          <p:cNvSpPr>
            <a:spLocks noGrp="1"/>
          </p:cNvSpPr>
          <p:nvPr>
            <p:ph idx="1"/>
          </p:nvPr>
        </p:nvSpPr>
        <p:spPr/>
        <p:txBody>
          <a:bodyPr/>
          <a:lstStyle/>
          <a:p>
            <a:r>
              <a:rPr lang="en-US" sz="2000" dirty="0" smtClean="0"/>
              <a:t>The purpose of this briefing is to identify the possible implications of a terrorism event on Continuity of Operations</a:t>
            </a:r>
          </a:p>
          <a:p>
            <a:r>
              <a:rPr lang="en-US" sz="2000" dirty="0" smtClean="0"/>
              <a:t>There are a multitude of sources for information on emergency response to a terrorism event available through various Federal, State, and local agencies.</a:t>
            </a:r>
          </a:p>
          <a:p>
            <a:r>
              <a:rPr lang="en-US" sz="2000" dirty="0" smtClean="0"/>
              <a:t>The scope of this briefing is to address some of the continuity impacts and considerations such as:</a:t>
            </a:r>
          </a:p>
          <a:p>
            <a:pPr lvl="1"/>
            <a:r>
              <a:rPr lang="en-US" sz="1600" dirty="0" smtClean="0"/>
              <a:t>Essential functions sustainment</a:t>
            </a:r>
          </a:p>
          <a:p>
            <a:pPr lvl="1"/>
            <a:r>
              <a:rPr lang="en-US" sz="1600" dirty="0" smtClean="0"/>
              <a:t>Facility issues</a:t>
            </a:r>
          </a:p>
          <a:p>
            <a:pPr lvl="1"/>
            <a:r>
              <a:rPr lang="en-US" sz="1600" dirty="0" smtClean="0"/>
              <a:t>Human resource challenges</a:t>
            </a:r>
          </a:p>
          <a:p>
            <a:pPr lvl="1"/>
            <a:r>
              <a:rPr lang="en-US" sz="1600" dirty="0" smtClean="0"/>
              <a:t>Devolution</a:t>
            </a:r>
          </a:p>
          <a:p>
            <a:pPr lvl="1"/>
            <a:r>
              <a:rPr lang="en-US" sz="1600" dirty="0" smtClean="0"/>
              <a:t>Reconstitution</a:t>
            </a:r>
          </a:p>
          <a:p>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3</a:t>
            </a:fld>
            <a:endParaRPr lang="en-GB"/>
          </a:p>
        </p:txBody>
      </p:sp>
    </p:spTree>
    <p:extLst>
      <p:ext uri="{BB962C8B-B14F-4D97-AF65-F5344CB8AC3E}">
        <p14:creationId xmlns:p14="http://schemas.microsoft.com/office/powerpoint/2010/main" val="253322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Concepts to Consider</a:t>
            </a:r>
            <a:endParaRPr lang="en-US" dirty="0"/>
          </a:p>
        </p:txBody>
      </p:sp>
      <p:sp>
        <p:nvSpPr>
          <p:cNvPr id="9" name="Content Placeholder 8"/>
          <p:cNvSpPr>
            <a:spLocks noGrp="1"/>
          </p:cNvSpPr>
          <p:nvPr>
            <p:ph idx="1"/>
          </p:nvPr>
        </p:nvSpPr>
        <p:spPr/>
        <p:txBody>
          <a:bodyPr/>
          <a:lstStyle/>
          <a:p>
            <a:r>
              <a:rPr lang="en-US" sz="2000" dirty="0" smtClean="0"/>
              <a:t>On September 16</a:t>
            </a:r>
            <a:r>
              <a:rPr lang="en-US" sz="2000" baseline="30000" dirty="0" smtClean="0"/>
              <a:t>th</a:t>
            </a:r>
            <a:r>
              <a:rPr lang="en-US" sz="2000" dirty="0" smtClean="0"/>
              <a:t>, 2013 an active shooter incident occurred at the Navy Yard in Washington DC</a:t>
            </a:r>
          </a:p>
          <a:p>
            <a:pPr lvl="1"/>
            <a:endParaRPr lang="en-US" sz="2000" dirty="0"/>
          </a:p>
          <a:p>
            <a:r>
              <a:rPr lang="en-US" sz="2000" dirty="0" smtClean="0"/>
              <a:t>“There was a feeling of powerlessness.  I’m in command of 60,000 people, and I can do nothing.  I am locked down with my phone.” – Vice Admiral William </a:t>
            </a:r>
            <a:r>
              <a:rPr lang="en-US" sz="2000" dirty="0" err="1" smtClean="0"/>
              <a:t>Hilarides</a:t>
            </a:r>
            <a:r>
              <a:rPr lang="en-US" sz="2000" dirty="0" smtClean="0"/>
              <a:t>, Naval Sea Systems Command</a:t>
            </a:r>
          </a:p>
          <a:p>
            <a:pPr lvl="1"/>
            <a:endParaRPr lang="en-US" sz="2000" dirty="0" smtClean="0"/>
          </a:p>
          <a:p>
            <a:pPr lvl="1"/>
            <a:endParaRPr lang="en-US" sz="2000" dirty="0" smtClean="0"/>
          </a:p>
          <a:p>
            <a:pPr lvl="1"/>
            <a:endParaRPr lang="en-US" sz="2000" dirty="0" smtClean="0"/>
          </a:p>
          <a:p>
            <a:endParaRPr lang="en-US" sz="2000" dirty="0" smtClean="0"/>
          </a:p>
          <a:p>
            <a:endParaRPr lang="en-US" sz="2000" dirty="0"/>
          </a:p>
        </p:txBody>
      </p:sp>
      <p:sp>
        <p:nvSpPr>
          <p:cNvPr id="7" name="Slide Number Placeholder 6"/>
          <p:cNvSpPr>
            <a:spLocks noGrp="1"/>
          </p:cNvSpPr>
          <p:nvPr>
            <p:ph type="sldNum" idx="10"/>
          </p:nvPr>
        </p:nvSpPr>
        <p:spPr/>
        <p:txBody>
          <a:bodyPr/>
          <a:lstStyle/>
          <a:p>
            <a:fld id="{D880E991-8F5E-4070-8BA7-CC8BCAE6F5C1}" type="slidenum">
              <a:rPr lang="en-GB" smtClean="0"/>
              <a:pPr/>
              <a:t>4</a:t>
            </a:fld>
            <a:endParaRPr lang="en-GB"/>
          </a:p>
        </p:txBody>
      </p:sp>
    </p:spTree>
    <p:extLst>
      <p:ext uri="{BB962C8B-B14F-4D97-AF65-F5344CB8AC3E}">
        <p14:creationId xmlns:p14="http://schemas.microsoft.com/office/powerpoint/2010/main" val="79157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Concepts to Consider</a:t>
            </a:r>
            <a:endParaRPr lang="en-US" dirty="0"/>
          </a:p>
        </p:txBody>
      </p:sp>
      <p:sp>
        <p:nvSpPr>
          <p:cNvPr id="9" name="Content Placeholder 8"/>
          <p:cNvSpPr>
            <a:spLocks noGrp="1"/>
          </p:cNvSpPr>
          <p:nvPr>
            <p:ph idx="1"/>
          </p:nvPr>
        </p:nvSpPr>
        <p:spPr/>
        <p:txBody>
          <a:bodyPr/>
          <a:lstStyle/>
          <a:p>
            <a:r>
              <a:rPr lang="en-US" sz="2000" dirty="0" smtClean="0"/>
              <a:t>Malicious intent, not random natural occurrence</a:t>
            </a:r>
          </a:p>
          <a:p>
            <a:pPr lvl="1"/>
            <a:r>
              <a:rPr lang="en-US" sz="1600" dirty="0" smtClean="0"/>
              <a:t>Fear of being targeted as an organization</a:t>
            </a:r>
          </a:p>
          <a:p>
            <a:pPr lvl="1"/>
            <a:r>
              <a:rPr lang="en-US" sz="1600" dirty="0" smtClean="0"/>
              <a:t>Running or moving does not necessarily reduce the threat</a:t>
            </a:r>
          </a:p>
          <a:p>
            <a:pPr lvl="1"/>
            <a:r>
              <a:rPr lang="en-US" sz="1600" dirty="0" smtClean="0"/>
              <a:t>Coordinated/Secondary attacks</a:t>
            </a:r>
          </a:p>
          <a:p>
            <a:pPr lvl="1"/>
            <a:endParaRPr lang="en-US" sz="2000" dirty="0"/>
          </a:p>
          <a:p>
            <a:r>
              <a:rPr lang="en-US" sz="2000" dirty="0" smtClean="0"/>
              <a:t>Unknown timeline, no clear end</a:t>
            </a:r>
          </a:p>
          <a:p>
            <a:pPr lvl="1"/>
            <a:r>
              <a:rPr lang="en-US" sz="1600" dirty="0" smtClean="0"/>
              <a:t>Ambiguous decision points on activation, relocation, or reconstitution</a:t>
            </a:r>
          </a:p>
          <a:p>
            <a:endParaRPr lang="en-US" sz="2000" dirty="0"/>
          </a:p>
          <a:p>
            <a:pPr lvl="1"/>
            <a:endParaRPr lang="en-US" sz="2000" dirty="0" smtClean="0"/>
          </a:p>
          <a:p>
            <a:pPr lvl="1"/>
            <a:endParaRPr lang="en-US" sz="2000" dirty="0" smtClean="0"/>
          </a:p>
          <a:p>
            <a:pPr lvl="1"/>
            <a:endParaRPr lang="en-US" sz="2000" dirty="0" smtClean="0"/>
          </a:p>
          <a:p>
            <a:endParaRPr lang="en-US" sz="2000" dirty="0" smtClean="0"/>
          </a:p>
          <a:p>
            <a:endParaRPr lang="en-US" sz="2000" dirty="0"/>
          </a:p>
        </p:txBody>
      </p:sp>
      <p:sp>
        <p:nvSpPr>
          <p:cNvPr id="7" name="Slide Number Placeholder 6"/>
          <p:cNvSpPr>
            <a:spLocks noGrp="1"/>
          </p:cNvSpPr>
          <p:nvPr>
            <p:ph type="sldNum" idx="10"/>
          </p:nvPr>
        </p:nvSpPr>
        <p:spPr/>
        <p:txBody>
          <a:bodyPr/>
          <a:lstStyle/>
          <a:p>
            <a:fld id="{D880E991-8F5E-4070-8BA7-CC8BCAE6F5C1}" type="slidenum">
              <a:rPr lang="en-GB" smtClean="0"/>
              <a:pPr/>
              <a:t>5</a:t>
            </a:fld>
            <a:endParaRPr lang="en-GB"/>
          </a:p>
        </p:txBody>
      </p:sp>
    </p:spTree>
    <p:extLst>
      <p:ext uri="{BB962C8B-B14F-4D97-AF65-F5344CB8AC3E}">
        <p14:creationId xmlns:p14="http://schemas.microsoft.com/office/powerpoint/2010/main" val="291728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80213"/>
          </a:xfrm>
        </p:spPr>
      </p:pic>
      <p:sp>
        <p:nvSpPr>
          <p:cNvPr id="7" name="Slide Number Placeholder 6"/>
          <p:cNvSpPr>
            <a:spLocks noGrp="1"/>
          </p:cNvSpPr>
          <p:nvPr>
            <p:ph type="sldNum" idx="10"/>
          </p:nvPr>
        </p:nvSpPr>
        <p:spPr/>
        <p:txBody>
          <a:bodyPr/>
          <a:lstStyle/>
          <a:p>
            <a:fld id="{D880E991-8F5E-4070-8BA7-CC8BCAE6F5C1}" type="slidenum">
              <a:rPr lang="en-GB" smtClean="0"/>
              <a:pPr/>
              <a:t>6</a:t>
            </a:fld>
            <a:endParaRPr lang="en-GB"/>
          </a:p>
        </p:txBody>
      </p:sp>
    </p:spTree>
    <p:extLst>
      <p:ext uri="{BB962C8B-B14F-4D97-AF65-F5344CB8AC3E}">
        <p14:creationId xmlns:p14="http://schemas.microsoft.com/office/powerpoint/2010/main" val="3897452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What’s Missing</a:t>
            </a:r>
            <a:endParaRPr lang="en-US" dirty="0"/>
          </a:p>
        </p:txBody>
      </p:sp>
      <p:sp>
        <p:nvSpPr>
          <p:cNvPr id="7" name="Slide Number Placeholder 6"/>
          <p:cNvSpPr>
            <a:spLocks noGrp="1"/>
          </p:cNvSpPr>
          <p:nvPr>
            <p:ph type="sldNum" idx="10"/>
          </p:nvPr>
        </p:nvSpPr>
        <p:spPr/>
        <p:txBody>
          <a:bodyPr/>
          <a:lstStyle/>
          <a:p>
            <a:fld id="{D880E991-8F5E-4070-8BA7-CC8BCAE6F5C1}" type="slidenum">
              <a:rPr lang="en-GB" smtClean="0"/>
              <a:pPr/>
              <a:t>7</a:t>
            </a:fld>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0" t="255" r="18120" b="255"/>
          <a:stretch/>
        </p:blipFill>
        <p:spPr bwMode="auto">
          <a:xfrm>
            <a:off x="1376018" y="978127"/>
            <a:ext cx="5117688" cy="484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5180255" y="928235"/>
            <a:ext cx="2049780" cy="11647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0" name="Rectangle 9"/>
          <p:cNvSpPr/>
          <p:nvPr/>
        </p:nvSpPr>
        <p:spPr bwMode="auto">
          <a:xfrm>
            <a:off x="5696949" y="395741"/>
            <a:ext cx="2049780" cy="11647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1" name="TextBox 10"/>
          <p:cNvSpPr txBox="1"/>
          <p:nvPr/>
        </p:nvSpPr>
        <p:spPr>
          <a:xfrm>
            <a:off x="7010400" y="2326316"/>
            <a:ext cx="1828800" cy="523220"/>
          </a:xfrm>
          <a:prstGeom prst="rect">
            <a:avLst/>
          </a:prstGeom>
          <a:noFill/>
        </p:spPr>
        <p:txBody>
          <a:bodyPr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 Continuity Areas of Interest</a:t>
            </a:r>
            <a:endParaRPr lang="en-US" sz="1400" dirty="0">
              <a:solidFill>
                <a:schemeClr val="tx1"/>
              </a:solidFill>
              <a:latin typeface="Arial" panose="020B0604020202020204" pitchFamily="34" charset="0"/>
              <a:cs typeface="Arial" panose="020B0604020202020204" pitchFamily="34" charset="0"/>
            </a:endParaRPr>
          </a:p>
        </p:txBody>
      </p:sp>
      <p:sp>
        <p:nvSpPr>
          <p:cNvPr id="12" name="Donut 11"/>
          <p:cNvSpPr/>
          <p:nvPr/>
        </p:nvSpPr>
        <p:spPr bwMode="auto">
          <a:xfrm>
            <a:off x="6705600" y="2326316"/>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3" name="Donut 12"/>
          <p:cNvSpPr/>
          <p:nvPr/>
        </p:nvSpPr>
        <p:spPr bwMode="auto">
          <a:xfrm>
            <a:off x="3733800" y="3249045"/>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4" name="Donut 13"/>
          <p:cNvSpPr/>
          <p:nvPr/>
        </p:nvSpPr>
        <p:spPr bwMode="auto">
          <a:xfrm>
            <a:off x="4892039" y="3822424"/>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5" name="Donut 14"/>
          <p:cNvSpPr/>
          <p:nvPr/>
        </p:nvSpPr>
        <p:spPr bwMode="auto">
          <a:xfrm>
            <a:off x="5512481" y="4439237"/>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180" y="3625018"/>
            <a:ext cx="1238820" cy="81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nut 16"/>
          <p:cNvSpPr/>
          <p:nvPr/>
        </p:nvSpPr>
        <p:spPr bwMode="auto">
          <a:xfrm>
            <a:off x="6371805" y="3727327"/>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8" name="Donut 17"/>
          <p:cNvSpPr/>
          <p:nvPr/>
        </p:nvSpPr>
        <p:spPr bwMode="auto">
          <a:xfrm>
            <a:off x="5512481" y="5112564"/>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9" name="Donut 18"/>
          <p:cNvSpPr/>
          <p:nvPr/>
        </p:nvSpPr>
        <p:spPr bwMode="auto">
          <a:xfrm>
            <a:off x="4073517" y="4418508"/>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0" name="Donut 19"/>
          <p:cNvSpPr/>
          <p:nvPr/>
        </p:nvSpPr>
        <p:spPr bwMode="auto">
          <a:xfrm>
            <a:off x="2773699" y="4418508"/>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1" name="Donut 20"/>
          <p:cNvSpPr/>
          <p:nvPr/>
        </p:nvSpPr>
        <p:spPr bwMode="auto">
          <a:xfrm>
            <a:off x="2773699" y="5510472"/>
            <a:ext cx="304800" cy="304800"/>
          </a:xfrm>
          <a:prstGeom prst="donut">
            <a:avLst>
              <a:gd name="adj" fmla="val 3909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403748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Targets</a:t>
            </a:r>
            <a:endParaRPr lang="en-US" dirty="0"/>
          </a:p>
        </p:txBody>
      </p:sp>
      <p:sp>
        <p:nvSpPr>
          <p:cNvPr id="9" name="Content Placeholder 8"/>
          <p:cNvSpPr>
            <a:spLocks noGrp="1"/>
          </p:cNvSpPr>
          <p:nvPr>
            <p:ph idx="1"/>
          </p:nvPr>
        </p:nvSpPr>
        <p:spPr/>
        <p:txBody>
          <a:bodyPr/>
          <a:lstStyle/>
          <a:p>
            <a:r>
              <a:rPr lang="en-US" sz="2000" dirty="0" smtClean="0"/>
              <a:t>Anything can be a target</a:t>
            </a:r>
          </a:p>
          <a:p>
            <a:endParaRPr lang="en-US" sz="2000" dirty="0" smtClean="0"/>
          </a:p>
          <a:p>
            <a:r>
              <a:rPr lang="en-US" sz="2000" dirty="0" smtClean="0"/>
              <a:t>Focus on likely targets and implications to mitigate the possible disruptions</a:t>
            </a:r>
          </a:p>
          <a:p>
            <a:endParaRPr lang="en-US" sz="2000" dirty="0"/>
          </a:p>
          <a:p>
            <a:r>
              <a:rPr lang="en-US" sz="2000" dirty="0" smtClean="0"/>
              <a:t>There are three broad categories of targets:</a:t>
            </a:r>
          </a:p>
          <a:p>
            <a:pPr lvl="1"/>
            <a:r>
              <a:rPr lang="en-US" sz="1600" dirty="0" smtClean="0"/>
              <a:t>Government assets</a:t>
            </a:r>
          </a:p>
          <a:p>
            <a:pPr lvl="1"/>
            <a:r>
              <a:rPr lang="en-US" sz="1600" dirty="0" smtClean="0"/>
              <a:t>Critical infrastructure</a:t>
            </a:r>
          </a:p>
          <a:p>
            <a:pPr lvl="1"/>
            <a:r>
              <a:rPr lang="en-US" sz="1600" dirty="0" smtClean="0"/>
              <a:t>Densely populated areas</a:t>
            </a:r>
          </a:p>
          <a:p>
            <a:endParaRPr lang="en-US" sz="2000" dirty="0"/>
          </a:p>
          <a:p>
            <a:endParaRPr lang="en-US" sz="1600" dirty="0" smtClean="0"/>
          </a:p>
          <a:p>
            <a:endParaRPr lang="en-US" sz="2000" dirty="0"/>
          </a:p>
          <a:p>
            <a:pPr lvl="1"/>
            <a:endParaRPr lang="en-US" sz="2000" dirty="0" smtClean="0"/>
          </a:p>
          <a:p>
            <a:pPr lvl="1"/>
            <a:endParaRPr lang="en-US" sz="2000" dirty="0" smtClean="0"/>
          </a:p>
          <a:p>
            <a:pPr lvl="1"/>
            <a:endParaRPr lang="en-US" sz="2000" dirty="0" smtClean="0"/>
          </a:p>
          <a:p>
            <a:endParaRPr lang="en-US" sz="2000" dirty="0" smtClean="0"/>
          </a:p>
          <a:p>
            <a:endParaRPr lang="en-US" sz="2000" dirty="0"/>
          </a:p>
        </p:txBody>
      </p:sp>
      <p:sp>
        <p:nvSpPr>
          <p:cNvPr id="7" name="Slide Number Placeholder 6"/>
          <p:cNvSpPr>
            <a:spLocks noGrp="1"/>
          </p:cNvSpPr>
          <p:nvPr>
            <p:ph type="sldNum" idx="10"/>
          </p:nvPr>
        </p:nvSpPr>
        <p:spPr/>
        <p:txBody>
          <a:bodyPr/>
          <a:lstStyle/>
          <a:p>
            <a:fld id="{D880E991-8F5E-4070-8BA7-CC8BCAE6F5C1}" type="slidenum">
              <a:rPr lang="en-GB" smtClean="0"/>
              <a:pPr/>
              <a:t>8</a:t>
            </a:fld>
            <a:endParaRPr lang="en-GB"/>
          </a:p>
        </p:txBody>
      </p:sp>
    </p:spTree>
    <p:extLst>
      <p:ext uri="{BB962C8B-B14F-4D97-AF65-F5344CB8AC3E}">
        <p14:creationId xmlns:p14="http://schemas.microsoft.com/office/powerpoint/2010/main" val="889759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dirty="0" smtClean="0">
                <a:solidFill>
                  <a:schemeClr val="accent6">
                    <a:lumMod val="50000"/>
                  </a:schemeClr>
                </a:solidFill>
              </a:rPr>
              <a:t>Target: Government Assets</a:t>
            </a:r>
            <a:endParaRPr lang="en-US" dirty="0"/>
          </a:p>
        </p:txBody>
      </p:sp>
      <p:sp>
        <p:nvSpPr>
          <p:cNvPr id="2" name="Text Placeholder 1"/>
          <p:cNvSpPr>
            <a:spLocks noGrp="1"/>
          </p:cNvSpPr>
          <p:nvPr>
            <p:ph type="body" idx="1"/>
          </p:nvPr>
        </p:nvSpPr>
        <p:spPr>
          <a:xfrm>
            <a:off x="304800" y="1021138"/>
            <a:ext cx="4040188" cy="639762"/>
          </a:xfrm>
        </p:spPr>
        <p:txBody>
          <a:bodyPr/>
          <a:lstStyle/>
          <a:p>
            <a:pPr algn="ctr"/>
            <a:r>
              <a:rPr lang="en-US" dirty="0" smtClean="0"/>
              <a:t>Examples</a:t>
            </a:r>
            <a:endParaRPr lang="en-US" dirty="0"/>
          </a:p>
        </p:txBody>
      </p:sp>
      <p:sp>
        <p:nvSpPr>
          <p:cNvPr id="9" name="Content Placeholder 8"/>
          <p:cNvSpPr>
            <a:spLocks noGrp="1"/>
          </p:cNvSpPr>
          <p:nvPr>
            <p:ph sz="half" idx="2"/>
          </p:nvPr>
        </p:nvSpPr>
        <p:spPr>
          <a:xfrm>
            <a:off x="457200" y="1660900"/>
            <a:ext cx="4040188" cy="3951288"/>
          </a:xfrm>
        </p:spPr>
        <p:txBody>
          <a:bodyPr/>
          <a:lstStyle/>
          <a:p>
            <a:r>
              <a:rPr lang="en-US" sz="2000" dirty="0" smtClean="0"/>
              <a:t>Government buildings</a:t>
            </a:r>
          </a:p>
          <a:p>
            <a:endParaRPr lang="en-US" sz="2000" dirty="0" smtClean="0"/>
          </a:p>
          <a:p>
            <a:r>
              <a:rPr lang="en-US" sz="2000" dirty="0" smtClean="0"/>
              <a:t>Courts, jails, offices, parks</a:t>
            </a:r>
          </a:p>
          <a:p>
            <a:endParaRPr lang="en-US" sz="2000" dirty="0"/>
          </a:p>
          <a:p>
            <a:r>
              <a:rPr lang="en-US" sz="2000" dirty="0" smtClean="0"/>
              <a:t>Police and fire stations</a:t>
            </a:r>
          </a:p>
          <a:p>
            <a:endParaRPr lang="en-US" sz="2000" dirty="0" smtClean="0"/>
          </a:p>
          <a:p>
            <a:r>
              <a:rPr lang="en-US" sz="2000" dirty="0" smtClean="0"/>
              <a:t>Transportation fleets</a:t>
            </a:r>
          </a:p>
          <a:p>
            <a:endParaRPr lang="en-US" sz="2000" dirty="0"/>
          </a:p>
          <a:p>
            <a:r>
              <a:rPr lang="en-US" sz="2000" dirty="0" smtClean="0"/>
              <a:t>Warehouses, telecommunications</a:t>
            </a:r>
            <a:endParaRPr lang="en-US" sz="2000" dirty="0"/>
          </a:p>
          <a:p>
            <a:endParaRPr lang="en-US" sz="1600" dirty="0" smtClean="0"/>
          </a:p>
          <a:p>
            <a:endParaRPr lang="en-US" sz="2000" dirty="0"/>
          </a:p>
          <a:p>
            <a:pPr lvl="1"/>
            <a:endParaRPr lang="en-US" sz="2000" dirty="0" smtClean="0"/>
          </a:p>
          <a:p>
            <a:pPr lvl="1"/>
            <a:endParaRPr lang="en-US" sz="2000" dirty="0" smtClean="0"/>
          </a:p>
          <a:p>
            <a:pPr lvl="1"/>
            <a:endParaRPr lang="en-US" sz="2000" dirty="0" smtClean="0"/>
          </a:p>
          <a:p>
            <a:endParaRPr lang="en-US" sz="2000" dirty="0" smtClean="0"/>
          </a:p>
          <a:p>
            <a:endParaRPr lang="en-US" sz="2000" dirty="0"/>
          </a:p>
        </p:txBody>
      </p:sp>
      <p:sp>
        <p:nvSpPr>
          <p:cNvPr id="3" name="Text Placeholder 2"/>
          <p:cNvSpPr>
            <a:spLocks noGrp="1"/>
          </p:cNvSpPr>
          <p:nvPr>
            <p:ph type="body" sz="quarter" idx="3"/>
          </p:nvPr>
        </p:nvSpPr>
        <p:spPr>
          <a:xfrm>
            <a:off x="4645025" y="1021138"/>
            <a:ext cx="4041775" cy="639762"/>
          </a:xfrm>
        </p:spPr>
        <p:txBody>
          <a:bodyPr/>
          <a:lstStyle/>
          <a:p>
            <a:pPr algn="ctr"/>
            <a:r>
              <a:rPr lang="en-US" dirty="0" smtClean="0"/>
              <a:t>Impact of Attack</a:t>
            </a:r>
            <a:endParaRPr lang="en-US" dirty="0"/>
          </a:p>
        </p:txBody>
      </p:sp>
      <p:sp>
        <p:nvSpPr>
          <p:cNvPr id="4" name="Content Placeholder 3"/>
          <p:cNvSpPr>
            <a:spLocks noGrp="1"/>
          </p:cNvSpPr>
          <p:nvPr>
            <p:ph sz="quarter" idx="4"/>
          </p:nvPr>
        </p:nvSpPr>
        <p:spPr>
          <a:xfrm>
            <a:off x="4640543" y="1660900"/>
            <a:ext cx="4041775" cy="3951288"/>
          </a:xfrm>
        </p:spPr>
        <p:txBody>
          <a:bodyPr/>
          <a:lstStyle/>
          <a:p>
            <a:r>
              <a:rPr lang="en-US" sz="2000" dirty="0" smtClean="0"/>
              <a:t>Direct victimization of government and response personnel and assets</a:t>
            </a:r>
          </a:p>
          <a:p>
            <a:r>
              <a:rPr lang="en-US" sz="2000" dirty="0" smtClean="0"/>
              <a:t>Symbolic value and associated psychological impact</a:t>
            </a:r>
          </a:p>
          <a:p>
            <a:r>
              <a:rPr lang="en-US" sz="2000" dirty="0" smtClean="0"/>
              <a:t>Continuity elements most impacted:</a:t>
            </a:r>
          </a:p>
          <a:p>
            <a:pPr lvl="1"/>
            <a:r>
              <a:rPr lang="en-US" sz="1600" dirty="0" smtClean="0"/>
              <a:t>Essential Functions</a:t>
            </a:r>
          </a:p>
          <a:p>
            <a:pPr lvl="1"/>
            <a:r>
              <a:rPr lang="en-US" sz="1600" dirty="0" smtClean="0"/>
              <a:t>Succession/Authorities</a:t>
            </a:r>
          </a:p>
          <a:p>
            <a:pPr lvl="1"/>
            <a:r>
              <a:rPr lang="en-US" sz="1600" dirty="0" smtClean="0"/>
              <a:t>Human Resources</a:t>
            </a:r>
          </a:p>
          <a:p>
            <a:pPr lvl="1"/>
            <a:r>
              <a:rPr lang="en-US" sz="1600" dirty="0" smtClean="0"/>
              <a:t>Alternate Facilities</a:t>
            </a:r>
          </a:p>
          <a:p>
            <a:pPr lvl="1"/>
            <a:r>
              <a:rPr lang="en-US" sz="1600" dirty="0" smtClean="0"/>
              <a:t>Essential Records</a:t>
            </a:r>
          </a:p>
          <a:p>
            <a:pPr lvl="1"/>
            <a:r>
              <a:rPr lang="en-US" sz="1600" dirty="0" smtClean="0"/>
              <a:t>Reconstitution</a:t>
            </a:r>
            <a:endParaRPr lang="en-US" sz="1600" dirty="0"/>
          </a:p>
        </p:txBody>
      </p:sp>
      <p:sp>
        <p:nvSpPr>
          <p:cNvPr id="7" name="Slide Number Placeholder 6"/>
          <p:cNvSpPr>
            <a:spLocks noGrp="1"/>
          </p:cNvSpPr>
          <p:nvPr>
            <p:ph type="sldNum" idx="10"/>
          </p:nvPr>
        </p:nvSpPr>
        <p:spPr/>
        <p:txBody>
          <a:bodyPr/>
          <a:lstStyle/>
          <a:p>
            <a:fld id="{D880E991-8F5E-4070-8BA7-CC8BCAE6F5C1}" type="slidenum">
              <a:rPr lang="en-GB" smtClean="0"/>
              <a:pPr/>
              <a:t>9</a:t>
            </a:fld>
            <a:endParaRPr lang="en-GB"/>
          </a:p>
        </p:txBody>
      </p:sp>
    </p:spTree>
    <p:extLst>
      <p:ext uri="{BB962C8B-B14F-4D97-AF65-F5344CB8AC3E}">
        <p14:creationId xmlns:p14="http://schemas.microsoft.com/office/powerpoint/2010/main" val="102418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1408</Words>
  <Application>Microsoft Office PowerPoint</Application>
  <PresentationFormat>On-screen Show (4:3)</PresentationFormat>
  <Paragraphs>278</Paragraphs>
  <Slides>26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 Unicode MS</vt:lpstr>
      <vt:lpstr>Arial</vt:lpstr>
      <vt:lpstr>Calibri</vt:lpstr>
      <vt:lpstr>Times New Roman</vt:lpstr>
      <vt:lpstr>Wingdings</vt:lpstr>
      <vt:lpstr>Default Design</vt:lpstr>
      <vt:lpstr>1_Default Design</vt:lpstr>
      <vt:lpstr>Terrorism and Continuity</vt:lpstr>
      <vt:lpstr>Overview</vt:lpstr>
      <vt:lpstr>Scope and Purpose</vt:lpstr>
      <vt:lpstr>Concepts to Consider</vt:lpstr>
      <vt:lpstr>Concepts to Consider</vt:lpstr>
      <vt:lpstr>PowerPoint Presentation</vt:lpstr>
      <vt:lpstr>What’s Missing</vt:lpstr>
      <vt:lpstr>Targets</vt:lpstr>
      <vt:lpstr>Target: Government Assets</vt:lpstr>
      <vt:lpstr>Target: Critical Infrastructure</vt:lpstr>
      <vt:lpstr>Target: Densely Populated Areas</vt:lpstr>
      <vt:lpstr>Boston Marathon Bombing</vt:lpstr>
      <vt:lpstr>Boston Marathon Bombing</vt:lpstr>
      <vt:lpstr>Boston Marathon Bombing</vt:lpstr>
      <vt:lpstr>Boston Marathon Bombing</vt:lpstr>
      <vt:lpstr>Boston Marathon Bombing</vt:lpstr>
      <vt:lpstr>Continuity Planning</vt:lpstr>
      <vt:lpstr>Leadership</vt:lpstr>
      <vt:lpstr>Staff</vt:lpstr>
      <vt:lpstr>Facilities</vt:lpstr>
      <vt:lpstr>Communications and Technology</vt:lpstr>
      <vt:lpstr>Reconstitution</vt:lpstr>
      <vt:lpstr>Reconstitution</vt:lpstr>
      <vt:lpstr>Reconstitution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other words...</dc:title>
  <dc:creator>Poon, Emma</dc:creator>
  <cp:lastModifiedBy>Gorman, Lori A (DTI)</cp:lastModifiedBy>
  <cp:revision>60</cp:revision>
  <dcterms:created xsi:type="dcterms:W3CDTF">2013-08-13T13:11:04Z</dcterms:created>
  <dcterms:modified xsi:type="dcterms:W3CDTF">2016-05-20T11:48:21Z</dcterms:modified>
  <cp:contentStatus/>
</cp:coreProperties>
</file>